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6.jpg" ContentType="image/jpeg"/>
  <Override PartName="/ppt/media/image31.jpg" ContentType="image/jpeg"/>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049" r:id="rId1"/>
  </p:sldMasterIdLst>
  <p:notesMasterIdLst>
    <p:notesMasterId r:id="rId33"/>
  </p:notesMasterIdLst>
  <p:sldIdLst>
    <p:sldId id="283" r:id="rId2"/>
    <p:sldId id="257" r:id="rId3"/>
    <p:sldId id="286" r:id="rId4"/>
    <p:sldId id="258" r:id="rId5"/>
    <p:sldId id="321" r:id="rId6"/>
    <p:sldId id="292" r:id="rId7"/>
    <p:sldId id="289" r:id="rId8"/>
    <p:sldId id="336" r:id="rId9"/>
    <p:sldId id="291" r:id="rId10"/>
    <p:sldId id="285" r:id="rId11"/>
    <p:sldId id="325" r:id="rId12"/>
    <p:sldId id="326" r:id="rId13"/>
    <p:sldId id="328" r:id="rId14"/>
    <p:sldId id="329" r:id="rId15"/>
    <p:sldId id="330" r:id="rId16"/>
    <p:sldId id="331" r:id="rId17"/>
    <p:sldId id="298" r:id="rId18"/>
    <p:sldId id="332" r:id="rId19"/>
    <p:sldId id="334" r:id="rId20"/>
    <p:sldId id="335" r:id="rId21"/>
    <p:sldId id="324" r:id="rId22"/>
    <p:sldId id="327" r:id="rId23"/>
    <p:sldId id="333" r:id="rId24"/>
    <p:sldId id="260" r:id="rId25"/>
    <p:sldId id="315" r:id="rId26"/>
    <p:sldId id="316" r:id="rId27"/>
    <p:sldId id="318" r:id="rId28"/>
    <p:sldId id="272" r:id="rId29"/>
    <p:sldId id="282" r:id="rId30"/>
    <p:sldId id="323" r:id="rId31"/>
    <p:sldId id="322" r:id="rId32"/>
  </p:sldIdLst>
  <p:sldSz cx="9144000" cy="5143500" type="screen16x9"/>
  <p:notesSz cx="6858000" cy="9144000"/>
  <p:embeddedFontLst>
    <p:embeddedFont>
      <p:font typeface="Verdana" panose="020B0604030504040204" pitchFamily="34" charset="0"/>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Amasis MT Pro" panose="020B0604020202020204" charset="0"/>
      <p:regular r:id="rId42"/>
      <p:bold r:id="rId43"/>
      <p:italic r:id="rId44"/>
      <p:boldItalic r:id="rId45"/>
    </p:embeddedFont>
    <p:embeddedFont>
      <p:font typeface="Roboto" panose="020B0604020202020204" charset="0"/>
      <p:regular r:id="rId46"/>
      <p:bold r:id="rId47"/>
      <p:italic r:id="rId48"/>
      <p:boldItalic r:id="rId49"/>
    </p:embeddedFont>
    <p:embeddedFont>
      <p:font typeface="Montserrat" panose="020B0604020202020204" charset="0"/>
      <p:regular r:id="rId50"/>
      <p:bold r:id="rId51"/>
      <p:italic r:id="rId52"/>
      <p:boldItalic r:id="rId53"/>
    </p:embeddedFont>
    <p:embeddedFont>
      <p:font typeface="Aharoni" panose="020B0604020202020204" charset="-79"/>
      <p:bold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1" id="{2E5AB7C4-C45E-499A-B57D-8778B1C8565B}">
          <p14:sldIdLst>
            <p14:sldId id="283"/>
            <p14:sldId id="257"/>
            <p14:sldId id="286"/>
            <p14:sldId id="258"/>
            <p14:sldId id="321"/>
            <p14:sldId id="292"/>
            <p14:sldId id="289"/>
            <p14:sldId id="336"/>
            <p14:sldId id="291"/>
            <p14:sldId id="285"/>
            <p14:sldId id="325"/>
            <p14:sldId id="326"/>
            <p14:sldId id="328"/>
            <p14:sldId id="329"/>
            <p14:sldId id="330"/>
            <p14:sldId id="331"/>
            <p14:sldId id="298"/>
            <p14:sldId id="332"/>
            <p14:sldId id="334"/>
            <p14:sldId id="335"/>
            <p14:sldId id="324"/>
            <p14:sldId id="327"/>
            <p14:sldId id="333"/>
            <p14:sldId id="260"/>
            <p14:sldId id="315"/>
            <p14:sldId id="316"/>
            <p14:sldId id="318"/>
            <p14:sldId id="272"/>
            <p14:sldId id="282"/>
            <p14:sldId id="323"/>
            <p14:sldId id="322"/>
          </p14:sldIdLst>
        </p14:section>
      </p14:sectionLst>
    </p:ext>
    <p:ext uri="{EFAFB233-063F-42B5-8137-9DF3F51BA10A}">
      <p15:sldGuideLst xmlns:p15="http://schemas.microsoft.com/office/powerpoint/2012/main">
        <p15:guide id="1" orient="horz" pos="1620">
          <p15:clr>
            <a:srgbClr val="000000"/>
          </p15:clr>
        </p15:guide>
        <p15:guide id="2" pos="2880">
          <p15:clr>
            <a:srgbClr val="000000"/>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hYgjvvuK66aCKCF/P87p6u1nLo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787" autoAdjust="0"/>
  </p:normalViewPr>
  <p:slideViewPr>
    <p:cSldViewPr snapToGrid="0">
      <p:cViewPr varScale="1">
        <p:scale>
          <a:sx n="117" d="100"/>
          <a:sy n="117" d="100"/>
        </p:scale>
        <p:origin x="174" y="84"/>
      </p:cViewPr>
      <p:guideLst>
        <p:guide orient="horz" pos="1620"/>
        <p:guide pos="2880"/>
      </p:guideLst>
    </p:cSldViewPr>
  </p:slideViewPr>
  <p:outlineViewPr>
    <p:cViewPr>
      <p:scale>
        <a:sx n="33" d="100"/>
        <a:sy n="33" d="100"/>
      </p:scale>
      <p:origin x="0" y="-11556"/>
    </p:cViewPr>
  </p:outlineViewPr>
  <p:notesTextViewPr>
    <p:cViewPr>
      <p:scale>
        <a:sx n="1" d="1"/>
        <a:sy n="1" d="1"/>
      </p:scale>
      <p:origin x="0" y="0"/>
    </p:cViewPr>
  </p:notesTextViewPr>
  <p:sorterViewPr>
    <p:cViewPr>
      <p:scale>
        <a:sx n="100" d="100"/>
        <a:sy n="100" d="100"/>
      </p:scale>
      <p:origin x="0" y="-3812"/>
    </p:cViewPr>
  </p:sorterViewPr>
  <p:notesViewPr>
    <p:cSldViewPr snapToGrid="0">
      <p:cViewPr varScale="1">
        <p:scale>
          <a:sx n="55" d="100"/>
          <a:sy n="55" d="100"/>
        </p:scale>
        <p:origin x="2604"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54"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0" name="Google Shape;8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6" name="Google Shape;8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r>
              <a:rPr lang="en-US"/>
              <a:t>Click to edit Master title style</a:t>
            </a:r>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51869704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pPr lvl="0"/>
            <a:r>
              <a:rPr lang="en-US"/>
              <a:t>Click to edit Master text styles</a:t>
            </a: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8491360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59334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08798058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pPr lvl="0"/>
            <a:r>
              <a:rPr lang="en-US"/>
              <a:t>Click to edit Master text styles</a:t>
            </a: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21269429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r>
              <a:rPr lang="en-US"/>
              <a:t>Click to edit Master title style</a:t>
            </a:r>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83980386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n-US"/>
              <a:t>Click to edit Master text styles</a:t>
            </a: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n-US"/>
              <a:t>Click to edit Master text styles</a:t>
            </a: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63791509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91481134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r>
              <a:rPr lang="en-US"/>
              <a:t>Click to edit Master title style</a:t>
            </a:r>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n-US"/>
              <a:t>Click to edit Master text styles</a:t>
            </a: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69857481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r>
              <a:rPr lang="en-US"/>
              <a:t>Click to edit Master title style</a:t>
            </a:r>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99612229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r>
              <a:rPr lang="en-US"/>
              <a:t>Click to edit Master title style</a:t>
            </a:r>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pPr lvl="0"/>
            <a:r>
              <a:rPr lang="en-US"/>
              <a:t>Click to edit Master text styles</a:t>
            </a: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46215515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pPr lvl="0"/>
            <a:r>
              <a:rPr lang="en-US"/>
              <a:t>Click to edit Master text styles</a:t>
            </a: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09762922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pic>
        <p:nvPicPr>
          <p:cNvPr id="9" name="Google Shape;9;p1"/>
          <p:cNvPicPr preferRelativeResize="0"/>
          <p:nvPr/>
        </p:nvPicPr>
        <p:blipFill rotWithShape="1">
          <a:blip r:embed="rId14">
            <a:alphaModFix/>
          </a:blip>
          <a:srcRect/>
          <a:stretch/>
        </p:blipFill>
        <p:spPr>
          <a:xfrm>
            <a:off x="8602975" y="66525"/>
            <a:ext cx="348619" cy="357956"/>
          </a:xfrm>
          <a:prstGeom prst="rect">
            <a:avLst/>
          </a:prstGeom>
          <a:noFill/>
          <a:ln>
            <a:noFill/>
          </a:ln>
        </p:spPr>
      </p:pic>
    </p:spTree>
    <p:extLst>
      <p:ext uri="{BB962C8B-B14F-4D97-AF65-F5344CB8AC3E}">
        <p14:creationId xmlns:p14="http://schemas.microsoft.com/office/powerpoint/2010/main" val="2488596835"/>
      </p:ext>
    </p:extLst>
  </p:cSld>
  <p:clrMap bg1="lt1" tx1="dk1" bg2="dk2" tx2="lt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 id="2147484059" r:id="rId10"/>
    <p:sldLayoutId id="2147484060" r:id="rId11"/>
    <p:sldLayoutId id="2147484061"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99678"/>
            <a:ext cx="8706010" cy="4466894"/>
          </a:xfrm>
          <a:custGeom>
            <a:avLst/>
            <a:gdLst/>
            <a:ahLst/>
            <a:cxnLst/>
            <a:rect l="l" t="t" r="r" b="b"/>
            <a:pathLst>
              <a:path w="9144000" h="5143500">
                <a:moveTo>
                  <a:pt x="9144000" y="0"/>
                </a:moveTo>
                <a:lnTo>
                  <a:pt x="0" y="0"/>
                </a:lnTo>
                <a:lnTo>
                  <a:pt x="0" y="5143500"/>
                </a:lnTo>
                <a:lnTo>
                  <a:pt x="9144000" y="5143500"/>
                </a:lnTo>
                <a:lnTo>
                  <a:pt x="9144000" y="0"/>
                </a:lnTo>
                <a:close/>
              </a:path>
            </a:pathLst>
          </a:custGeom>
          <a:noFill/>
        </p:spPr>
        <p:txBody>
          <a:bodyPr wrap="square" lIns="0" tIns="0" rIns="0" bIns="0" rtlCol="0"/>
          <a:lstStyle/>
          <a:p>
            <a:endParaRPr dirty="0"/>
          </a:p>
        </p:txBody>
      </p:sp>
      <p:sp>
        <p:nvSpPr>
          <p:cNvPr id="3" name="object 3"/>
          <p:cNvSpPr txBox="1">
            <a:spLocks noGrp="1"/>
          </p:cNvSpPr>
          <p:nvPr>
            <p:ph idx="1"/>
          </p:nvPr>
        </p:nvSpPr>
        <p:spPr>
          <a:xfrm>
            <a:off x="437990" y="414660"/>
            <a:ext cx="8520430" cy="1644040"/>
          </a:xfrm>
          <a:prstGeom prst="rect">
            <a:avLst/>
          </a:prstGeom>
        </p:spPr>
        <p:txBody>
          <a:bodyPr vert="horz" wrap="square" lIns="0" tIns="12700" rIns="0" bIns="0" rtlCol="0">
            <a:spAutoFit/>
          </a:bodyPr>
          <a:lstStyle/>
          <a:p>
            <a:pPr marL="0" lvl="0" indent="0" algn="ctr" rtl="0">
              <a:lnSpc>
                <a:spcPct val="100000"/>
              </a:lnSpc>
              <a:spcBef>
                <a:spcPts val="0"/>
              </a:spcBef>
              <a:spcAft>
                <a:spcPts val="0"/>
              </a:spcAft>
              <a:buClr>
                <a:srgbClr val="CC0000"/>
              </a:buClr>
              <a:buSzPts val="4200"/>
              <a:buFont typeface="Montserrat"/>
              <a:buNone/>
            </a:pPr>
            <a:r>
              <a:rPr lang="en-US" sz="6000" b="1" dirty="0">
                <a:solidFill>
                  <a:srgbClr val="C00000"/>
                </a:solidFill>
                <a:latin typeface="Montserrat"/>
                <a:ea typeface="Montserrat"/>
                <a:cs typeface="Montserrat"/>
                <a:sym typeface="Montserrat"/>
              </a:rPr>
              <a:t>Capstone Project</a:t>
            </a:r>
          </a:p>
          <a:p>
            <a:pPr marL="0" indent="0" algn="just">
              <a:buNone/>
            </a:pPr>
            <a:r>
              <a:rPr lang="en-US" sz="4000" b="1" i="0" dirty="0">
                <a:solidFill>
                  <a:schemeClr val="bg1"/>
                </a:solidFill>
                <a:effectLst/>
                <a:latin typeface="+mn-lt"/>
              </a:rPr>
              <a:t>   Play </a:t>
            </a:r>
            <a:r>
              <a:rPr lang="en-US" sz="3600" b="1" i="0" dirty="0">
                <a:solidFill>
                  <a:schemeClr val="bg1"/>
                </a:solidFill>
                <a:effectLst/>
                <a:latin typeface="+mn-lt"/>
              </a:rPr>
              <a:t>Store</a:t>
            </a:r>
            <a:r>
              <a:rPr lang="en-US" sz="4000" b="1" i="0" dirty="0">
                <a:solidFill>
                  <a:schemeClr val="bg1"/>
                </a:solidFill>
                <a:effectLst/>
                <a:latin typeface="+mn-lt"/>
              </a:rPr>
              <a:t> App Review Analysis</a:t>
            </a:r>
          </a:p>
        </p:txBody>
      </p:sp>
      <p:sp>
        <p:nvSpPr>
          <p:cNvPr id="7" name="object 7"/>
          <p:cNvSpPr txBox="1"/>
          <p:nvPr/>
        </p:nvSpPr>
        <p:spPr>
          <a:xfrm>
            <a:off x="2595958" y="1989326"/>
            <a:ext cx="3625310" cy="2870016"/>
          </a:xfrm>
          <a:prstGeom prst="rect">
            <a:avLst/>
          </a:prstGeom>
        </p:spPr>
        <p:txBody>
          <a:bodyPr vert="horz" wrap="square" lIns="0" tIns="12700" rIns="0" bIns="0" rtlCol="0">
            <a:spAutoFit/>
          </a:bodyPr>
          <a:lstStyle/>
          <a:p>
            <a:pPr algn="ctr">
              <a:lnSpc>
                <a:spcPct val="100000"/>
              </a:lnSpc>
              <a:spcBef>
                <a:spcPts val="100"/>
              </a:spcBef>
            </a:pPr>
            <a:endParaRPr lang="en-US" sz="1800" b="1" u="sng" spc="-60" dirty="0" smtClean="0">
              <a:solidFill>
                <a:schemeClr val="tx2">
                  <a:lumMod val="10000"/>
                </a:schemeClr>
              </a:solidFill>
              <a:latin typeface="Verdana"/>
              <a:cs typeface="Verdana"/>
            </a:endParaRPr>
          </a:p>
          <a:p>
            <a:pPr algn="ctr">
              <a:lnSpc>
                <a:spcPct val="100000"/>
              </a:lnSpc>
              <a:spcBef>
                <a:spcPts val="100"/>
              </a:spcBef>
            </a:pPr>
            <a:r>
              <a:rPr lang="en-US" sz="1800" b="1" u="sng" spc="-60" dirty="0" smtClean="0">
                <a:solidFill>
                  <a:schemeClr val="tx2">
                    <a:lumMod val="10000"/>
                  </a:schemeClr>
                </a:solidFill>
                <a:latin typeface="Verdana"/>
                <a:cs typeface="Verdana"/>
              </a:rPr>
              <a:t>Presented </a:t>
            </a:r>
            <a:r>
              <a:rPr lang="en-US" sz="1800" b="1" u="sng" spc="-60" dirty="0">
                <a:solidFill>
                  <a:schemeClr val="tx2">
                    <a:lumMod val="10000"/>
                  </a:schemeClr>
                </a:solidFill>
                <a:latin typeface="Verdana"/>
                <a:cs typeface="Verdana"/>
              </a:rPr>
              <a:t>By</a:t>
            </a:r>
          </a:p>
          <a:p>
            <a:pPr algn="ctr">
              <a:lnSpc>
                <a:spcPct val="100000"/>
              </a:lnSpc>
              <a:spcBef>
                <a:spcPts val="100"/>
              </a:spcBef>
            </a:pPr>
            <a:endParaRPr lang="en-US" sz="1800" b="1" u="sng" dirty="0">
              <a:solidFill>
                <a:schemeClr val="tx2">
                  <a:lumMod val="10000"/>
                </a:schemeClr>
              </a:solidFill>
              <a:latin typeface="Verdana"/>
              <a:cs typeface="Verdana"/>
            </a:endParaRPr>
          </a:p>
          <a:p>
            <a:pPr algn="ctr">
              <a:lnSpc>
                <a:spcPct val="100000"/>
              </a:lnSpc>
            </a:pPr>
            <a:r>
              <a:rPr lang="en-US" b="1" spc="-114" dirty="0">
                <a:solidFill>
                  <a:srgbClr val="FF0000"/>
                </a:solidFill>
                <a:latin typeface="Verdana"/>
                <a:cs typeface="Verdana"/>
              </a:rPr>
              <a:t>Tushar </a:t>
            </a:r>
            <a:r>
              <a:rPr lang="en-US" b="1" spc="-114" dirty="0" err="1">
                <a:solidFill>
                  <a:srgbClr val="FF0000"/>
                </a:solidFill>
                <a:latin typeface="Verdana"/>
                <a:cs typeface="Verdana"/>
              </a:rPr>
              <a:t>Yuvraj</a:t>
            </a:r>
            <a:r>
              <a:rPr lang="en-US" b="1" spc="-114" dirty="0">
                <a:solidFill>
                  <a:srgbClr val="FF0000"/>
                </a:solidFill>
                <a:latin typeface="Verdana"/>
                <a:cs typeface="Verdana"/>
              </a:rPr>
              <a:t> </a:t>
            </a:r>
            <a:r>
              <a:rPr lang="en-US" b="1" spc="-114" dirty="0" err="1" smtClean="0">
                <a:solidFill>
                  <a:srgbClr val="FF0000"/>
                </a:solidFill>
                <a:latin typeface="Verdana"/>
                <a:cs typeface="Verdana"/>
              </a:rPr>
              <a:t>Khairnar</a:t>
            </a:r>
            <a:endParaRPr lang="en-US" b="1" spc="-114" dirty="0" smtClean="0">
              <a:solidFill>
                <a:srgbClr val="FF0000"/>
              </a:solidFill>
              <a:latin typeface="Verdana"/>
              <a:cs typeface="Verdana"/>
            </a:endParaRPr>
          </a:p>
          <a:p>
            <a:pPr algn="ctr">
              <a:lnSpc>
                <a:spcPct val="100000"/>
              </a:lnSpc>
            </a:pPr>
            <a:endParaRPr lang="en-US" b="1" spc="-114" dirty="0" smtClean="0">
              <a:solidFill>
                <a:schemeClr val="accent1">
                  <a:lumMod val="40000"/>
                  <a:lumOff val="60000"/>
                </a:schemeClr>
              </a:solidFill>
              <a:latin typeface="Verdana"/>
              <a:cs typeface="Verdana"/>
            </a:endParaRPr>
          </a:p>
          <a:p>
            <a:pPr algn="ctr">
              <a:lnSpc>
                <a:spcPct val="100000"/>
              </a:lnSpc>
            </a:pPr>
            <a:r>
              <a:rPr lang="en-US" b="1" spc="-114" dirty="0" err="1" smtClean="0">
                <a:solidFill>
                  <a:srgbClr val="FF0000"/>
                </a:solidFill>
                <a:latin typeface="Verdana"/>
                <a:cs typeface="Verdana"/>
              </a:rPr>
              <a:t>Shreyash</a:t>
            </a:r>
            <a:r>
              <a:rPr lang="en-US" b="1" spc="-114" dirty="0" smtClean="0">
                <a:solidFill>
                  <a:srgbClr val="FF0000"/>
                </a:solidFill>
                <a:latin typeface="Verdana"/>
                <a:cs typeface="Verdana"/>
              </a:rPr>
              <a:t> </a:t>
            </a:r>
            <a:r>
              <a:rPr lang="en-US" b="1" spc="-114" dirty="0" err="1">
                <a:solidFill>
                  <a:srgbClr val="FF0000"/>
                </a:solidFill>
                <a:latin typeface="Verdana"/>
                <a:cs typeface="Verdana"/>
              </a:rPr>
              <a:t>Sharad</a:t>
            </a:r>
            <a:r>
              <a:rPr lang="en-US" b="1" spc="-114" dirty="0">
                <a:solidFill>
                  <a:srgbClr val="FF0000"/>
                </a:solidFill>
                <a:latin typeface="Verdana"/>
                <a:cs typeface="Verdana"/>
              </a:rPr>
              <a:t> </a:t>
            </a:r>
            <a:r>
              <a:rPr lang="en-US" b="1" spc="-114" dirty="0" err="1" smtClean="0">
                <a:solidFill>
                  <a:srgbClr val="FF0000"/>
                </a:solidFill>
                <a:latin typeface="Verdana"/>
                <a:cs typeface="Verdana"/>
              </a:rPr>
              <a:t>Sarode</a:t>
            </a:r>
            <a:endParaRPr lang="en-US" b="1" spc="-114" dirty="0" smtClean="0">
              <a:solidFill>
                <a:srgbClr val="FF0000"/>
              </a:solidFill>
              <a:latin typeface="Verdana"/>
              <a:cs typeface="Verdana"/>
            </a:endParaRPr>
          </a:p>
          <a:p>
            <a:pPr algn="ctr">
              <a:lnSpc>
                <a:spcPct val="100000"/>
              </a:lnSpc>
            </a:pPr>
            <a:endParaRPr lang="en-US" b="1" spc="-114" dirty="0" smtClean="0">
              <a:solidFill>
                <a:srgbClr val="FF0000"/>
              </a:solidFill>
              <a:latin typeface="Verdana"/>
              <a:cs typeface="Verdana"/>
            </a:endParaRPr>
          </a:p>
          <a:p>
            <a:pPr algn="ctr">
              <a:lnSpc>
                <a:spcPct val="100000"/>
              </a:lnSpc>
            </a:pPr>
            <a:r>
              <a:rPr lang="en-US" b="1" spc="-114" dirty="0" err="1" smtClean="0">
                <a:solidFill>
                  <a:srgbClr val="FF0000"/>
                </a:solidFill>
                <a:latin typeface="Verdana"/>
                <a:cs typeface="Verdana"/>
              </a:rPr>
              <a:t>Taha</a:t>
            </a:r>
            <a:r>
              <a:rPr lang="en-US" b="1" spc="-114" dirty="0" smtClean="0">
                <a:solidFill>
                  <a:srgbClr val="FF0000"/>
                </a:solidFill>
                <a:latin typeface="Verdana"/>
                <a:cs typeface="Verdana"/>
              </a:rPr>
              <a:t> </a:t>
            </a:r>
            <a:r>
              <a:rPr lang="en-US" b="1" spc="-114" dirty="0">
                <a:solidFill>
                  <a:srgbClr val="FF0000"/>
                </a:solidFill>
                <a:latin typeface="Verdana"/>
                <a:cs typeface="Verdana"/>
              </a:rPr>
              <a:t>Yusuf </a:t>
            </a:r>
            <a:r>
              <a:rPr lang="en-US" b="1" spc="-114" dirty="0" err="1" smtClean="0">
                <a:solidFill>
                  <a:srgbClr val="FF0000"/>
                </a:solidFill>
                <a:latin typeface="Verdana"/>
                <a:cs typeface="Verdana"/>
              </a:rPr>
              <a:t>Nakedar</a:t>
            </a:r>
            <a:endParaRPr lang="en-US" b="1" spc="-114" dirty="0" smtClean="0">
              <a:solidFill>
                <a:srgbClr val="FF0000"/>
              </a:solidFill>
              <a:latin typeface="Verdana"/>
              <a:cs typeface="Verdana"/>
            </a:endParaRPr>
          </a:p>
          <a:p>
            <a:pPr algn="ctr">
              <a:lnSpc>
                <a:spcPct val="100000"/>
              </a:lnSpc>
            </a:pPr>
            <a:endParaRPr lang="en-US" b="1" spc="-114" dirty="0" smtClean="0">
              <a:solidFill>
                <a:srgbClr val="FF0000"/>
              </a:solidFill>
              <a:latin typeface="Verdana"/>
              <a:cs typeface="Verdana"/>
            </a:endParaRPr>
          </a:p>
          <a:p>
            <a:pPr algn="ctr">
              <a:lnSpc>
                <a:spcPct val="100000"/>
              </a:lnSpc>
            </a:pPr>
            <a:r>
              <a:rPr lang="en-US" b="1" spc="-114" dirty="0" err="1" smtClean="0">
                <a:solidFill>
                  <a:srgbClr val="FF0000"/>
                </a:solidFill>
                <a:latin typeface="Verdana"/>
                <a:cs typeface="Verdana"/>
              </a:rPr>
              <a:t>Pradnya</a:t>
            </a:r>
            <a:r>
              <a:rPr lang="en-US" b="1" spc="-114" dirty="0" smtClean="0">
                <a:solidFill>
                  <a:srgbClr val="FF0000"/>
                </a:solidFill>
                <a:latin typeface="Verdana"/>
                <a:cs typeface="Verdana"/>
              </a:rPr>
              <a:t> </a:t>
            </a:r>
            <a:r>
              <a:rPr lang="en-US" b="1" spc="-114" dirty="0" err="1">
                <a:solidFill>
                  <a:srgbClr val="FF0000"/>
                </a:solidFill>
                <a:latin typeface="Verdana"/>
                <a:cs typeface="Verdana"/>
              </a:rPr>
              <a:t>Kewal</a:t>
            </a:r>
            <a:r>
              <a:rPr lang="en-US" b="1" spc="-114" dirty="0">
                <a:solidFill>
                  <a:srgbClr val="FF0000"/>
                </a:solidFill>
                <a:latin typeface="Verdana"/>
                <a:cs typeface="Verdana"/>
              </a:rPr>
              <a:t> </a:t>
            </a:r>
            <a:r>
              <a:rPr lang="en-US" b="1" spc="-114" dirty="0" err="1">
                <a:solidFill>
                  <a:srgbClr val="FF0000"/>
                </a:solidFill>
                <a:latin typeface="Verdana"/>
                <a:cs typeface="Verdana"/>
              </a:rPr>
              <a:t>Pagar</a:t>
            </a:r>
            <a:endParaRPr lang="en-US" b="1" spc="-114" dirty="0">
              <a:solidFill>
                <a:srgbClr val="FF0000"/>
              </a:solidFill>
              <a:latin typeface="Verdana"/>
              <a:cs typeface="Verdana"/>
            </a:endParaRPr>
          </a:p>
          <a:p>
            <a:pPr algn="ctr">
              <a:lnSpc>
                <a:spcPct val="100000"/>
              </a:lnSpc>
            </a:pPr>
            <a:endParaRPr lang="en-US" sz="1800" dirty="0">
              <a:solidFill>
                <a:schemeClr val="bg1">
                  <a:lumMod val="95000"/>
                  <a:lumOff val="5000"/>
                </a:schemeClr>
              </a:solidFill>
              <a:latin typeface="Verdana"/>
              <a:cs typeface="Verdana"/>
            </a:endParaRPr>
          </a:p>
          <a:p>
            <a:pPr algn="ctr">
              <a:lnSpc>
                <a:spcPct val="100000"/>
              </a:lnSpc>
              <a:spcBef>
                <a:spcPts val="20"/>
              </a:spcBef>
            </a:pPr>
            <a:r>
              <a:rPr lang="en-US" sz="1400" b="1" spc="-60" dirty="0">
                <a:solidFill>
                  <a:srgbClr val="00B0F0"/>
                </a:solidFill>
                <a:latin typeface="Verdana"/>
                <a:cs typeface="Verdana"/>
              </a:rPr>
              <a:t>Data </a:t>
            </a:r>
            <a:r>
              <a:rPr lang="en-US" sz="1400" b="1" spc="-55" dirty="0">
                <a:solidFill>
                  <a:srgbClr val="00B0F0"/>
                </a:solidFill>
                <a:latin typeface="Verdana"/>
                <a:cs typeface="Verdana"/>
              </a:rPr>
              <a:t>Science </a:t>
            </a:r>
            <a:r>
              <a:rPr lang="en-US" sz="1400" b="1" spc="-100" dirty="0">
                <a:solidFill>
                  <a:srgbClr val="00B0F0"/>
                </a:solidFill>
                <a:latin typeface="Verdana"/>
                <a:cs typeface="Verdana"/>
              </a:rPr>
              <a:t>Trainee,</a:t>
            </a:r>
            <a:r>
              <a:rPr lang="en-US" sz="1400" b="1" spc="-210" dirty="0">
                <a:solidFill>
                  <a:srgbClr val="00B0F0"/>
                </a:solidFill>
                <a:latin typeface="Verdana"/>
                <a:cs typeface="Verdana"/>
              </a:rPr>
              <a:t>  </a:t>
            </a:r>
            <a:r>
              <a:rPr lang="en-US" sz="1400" b="1" spc="-60" dirty="0" err="1">
                <a:solidFill>
                  <a:srgbClr val="FF0000"/>
                </a:solidFill>
                <a:latin typeface="Verdana"/>
                <a:cs typeface="Verdana"/>
              </a:rPr>
              <a:t>AlmaBetter</a:t>
            </a:r>
            <a:endParaRPr lang="en-US" sz="1400" dirty="0">
              <a:solidFill>
                <a:srgbClr val="FF0000"/>
              </a:solidFill>
              <a:latin typeface="Verdana"/>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38147" y="437134"/>
            <a:ext cx="4010660" cy="391160"/>
          </a:xfrm>
          <a:prstGeom prst="rect">
            <a:avLst/>
          </a:prstGeom>
        </p:spPr>
        <p:txBody>
          <a:bodyPr vert="horz" wrap="square" lIns="0" tIns="12700" rIns="0" bIns="0" rtlCol="0">
            <a:spAutoFit/>
          </a:bodyPr>
          <a:lstStyle/>
          <a:p>
            <a:pPr marL="12700">
              <a:lnSpc>
                <a:spcPct val="100000"/>
              </a:lnSpc>
              <a:spcBef>
                <a:spcPts val="100"/>
              </a:spcBef>
            </a:pPr>
            <a:r>
              <a:rPr sz="2400" b="1" u="sng" dirty="0">
                <a:solidFill>
                  <a:srgbClr val="FF0000"/>
                </a:solidFill>
                <a:latin typeface="+mn-lt"/>
                <a:cs typeface="Old Standard TT"/>
              </a:rPr>
              <a:t>OVERVIEW OF</a:t>
            </a:r>
            <a:r>
              <a:rPr sz="2400" b="1" u="sng" spc="-95" dirty="0">
                <a:solidFill>
                  <a:srgbClr val="FF0000"/>
                </a:solidFill>
                <a:latin typeface="+mn-lt"/>
                <a:cs typeface="Old Standard TT"/>
              </a:rPr>
              <a:t> </a:t>
            </a:r>
            <a:r>
              <a:rPr sz="2400" b="1" u="sng" dirty="0">
                <a:solidFill>
                  <a:srgbClr val="FF0000"/>
                </a:solidFill>
                <a:latin typeface="+mn-lt"/>
                <a:cs typeface="Old Standard TT"/>
              </a:rPr>
              <a:t>ANALYSIS</a:t>
            </a:r>
          </a:p>
        </p:txBody>
      </p:sp>
      <p:grpSp>
        <p:nvGrpSpPr>
          <p:cNvPr id="4" name="object 4"/>
          <p:cNvGrpSpPr/>
          <p:nvPr/>
        </p:nvGrpSpPr>
        <p:grpSpPr>
          <a:xfrm>
            <a:off x="603473" y="360021"/>
            <a:ext cx="704352" cy="562229"/>
            <a:chOff x="478536" y="263652"/>
            <a:chExt cx="809625" cy="809625"/>
          </a:xfrm>
        </p:grpSpPr>
        <p:sp>
          <p:nvSpPr>
            <p:cNvPr id="5" name="object 5"/>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solidFill>
                  <a:schemeClr val="bg1"/>
                </a:solidFill>
                <a:latin typeface="+mn-lt"/>
              </a:endParaRPr>
            </a:p>
          </p:txBody>
        </p:sp>
        <p:sp>
          <p:nvSpPr>
            <p:cNvPr id="6" name="object 6"/>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solidFill>
                  <a:schemeClr val="bg1"/>
                </a:solidFill>
                <a:latin typeface="+mn-lt"/>
              </a:endParaRPr>
            </a:p>
          </p:txBody>
        </p:sp>
      </p:grpSp>
      <p:sp>
        <p:nvSpPr>
          <p:cNvPr id="7" name="object 7"/>
          <p:cNvSpPr/>
          <p:nvPr/>
        </p:nvSpPr>
        <p:spPr>
          <a:xfrm>
            <a:off x="5632703" y="1190244"/>
            <a:ext cx="3305810" cy="669290"/>
          </a:xfrm>
          <a:custGeom>
            <a:avLst/>
            <a:gdLst/>
            <a:ahLst/>
            <a:cxnLst/>
            <a:rect l="l" t="t" r="r" b="b"/>
            <a:pathLst>
              <a:path w="3305809" h="66928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p:spPr>
        <p:txBody>
          <a:bodyPr wrap="square" lIns="0" tIns="0" rIns="0" bIns="0" rtlCol="0"/>
          <a:lstStyle/>
          <a:p>
            <a:endParaRPr>
              <a:solidFill>
                <a:schemeClr val="bg1"/>
              </a:solidFill>
              <a:latin typeface="+mn-lt"/>
            </a:endParaRPr>
          </a:p>
        </p:txBody>
      </p:sp>
      <p:sp>
        <p:nvSpPr>
          <p:cNvPr id="8" name="object 8"/>
          <p:cNvSpPr txBox="1"/>
          <p:nvPr/>
        </p:nvSpPr>
        <p:spPr>
          <a:xfrm>
            <a:off x="6277102" y="1368374"/>
            <a:ext cx="2016760"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mn-lt"/>
                <a:cs typeface="Arial"/>
              </a:rPr>
              <a:t>Predictive</a:t>
            </a:r>
            <a:r>
              <a:rPr sz="1800" spc="-25" dirty="0">
                <a:solidFill>
                  <a:schemeClr val="bg1"/>
                </a:solidFill>
                <a:latin typeface="+mn-lt"/>
                <a:cs typeface="Arial"/>
              </a:rPr>
              <a:t> </a:t>
            </a:r>
            <a:r>
              <a:rPr sz="1800" spc="-10" dirty="0">
                <a:solidFill>
                  <a:schemeClr val="tx2">
                    <a:lumMod val="10000"/>
                  </a:schemeClr>
                </a:solidFill>
                <a:latin typeface="+mn-lt"/>
                <a:cs typeface="Arial"/>
              </a:rPr>
              <a:t>Modeling</a:t>
            </a:r>
            <a:endParaRPr sz="1800" dirty="0">
              <a:solidFill>
                <a:schemeClr val="tx2">
                  <a:lumMod val="10000"/>
                </a:schemeClr>
              </a:solidFill>
              <a:latin typeface="+mn-lt"/>
              <a:cs typeface="Arial"/>
            </a:endParaRPr>
          </a:p>
        </p:txBody>
      </p:sp>
      <p:sp>
        <p:nvSpPr>
          <p:cNvPr id="9" name="object 9"/>
          <p:cNvSpPr txBox="1"/>
          <p:nvPr/>
        </p:nvSpPr>
        <p:spPr>
          <a:xfrm>
            <a:off x="6308597" y="2720086"/>
            <a:ext cx="1905000" cy="1603375"/>
          </a:xfrm>
          <a:prstGeom prst="rect">
            <a:avLst/>
          </a:prstGeom>
        </p:spPr>
        <p:txBody>
          <a:bodyPr vert="horz" wrap="square" lIns="0" tIns="12700" rIns="0" bIns="0" rtlCol="0">
            <a:spAutoFit/>
          </a:bodyPr>
          <a:lstStyle/>
          <a:p>
            <a:pPr marL="12700" marR="5080">
              <a:lnSpc>
                <a:spcPct val="114999"/>
              </a:lnSpc>
              <a:spcBef>
                <a:spcPts val="100"/>
              </a:spcBef>
            </a:pPr>
            <a:r>
              <a:rPr sz="1800" spc="-5" dirty="0">
                <a:solidFill>
                  <a:schemeClr val="bg1"/>
                </a:solidFill>
                <a:latin typeface="+mn-lt"/>
                <a:cs typeface="Arial"/>
              </a:rPr>
              <a:t>Formulate a  statistical model</a:t>
            </a:r>
            <a:r>
              <a:rPr sz="1800" spc="-35" dirty="0">
                <a:solidFill>
                  <a:schemeClr val="bg1"/>
                </a:solidFill>
                <a:latin typeface="+mn-lt"/>
                <a:cs typeface="Arial"/>
              </a:rPr>
              <a:t> </a:t>
            </a:r>
            <a:r>
              <a:rPr sz="1800" dirty="0">
                <a:solidFill>
                  <a:schemeClr val="bg1"/>
                </a:solidFill>
                <a:latin typeface="+mn-lt"/>
                <a:cs typeface="Arial"/>
              </a:rPr>
              <a:t>to  </a:t>
            </a:r>
            <a:r>
              <a:rPr sz="1800" spc="-5" dirty="0">
                <a:solidFill>
                  <a:schemeClr val="bg1"/>
                </a:solidFill>
                <a:latin typeface="+mn-lt"/>
                <a:cs typeface="Arial"/>
              </a:rPr>
              <a:t>forecast an  outcome using  relevant</a:t>
            </a:r>
            <a:r>
              <a:rPr sz="1800" spc="-40" dirty="0">
                <a:solidFill>
                  <a:schemeClr val="bg1"/>
                </a:solidFill>
                <a:latin typeface="+mn-lt"/>
                <a:cs typeface="Arial"/>
              </a:rPr>
              <a:t> </a:t>
            </a:r>
            <a:r>
              <a:rPr sz="1800" spc="-5" dirty="0">
                <a:solidFill>
                  <a:schemeClr val="bg1"/>
                </a:solidFill>
                <a:latin typeface="+mn-lt"/>
                <a:cs typeface="Arial"/>
              </a:rPr>
              <a:t>predictors</a:t>
            </a:r>
            <a:endParaRPr sz="1800" dirty="0">
              <a:solidFill>
                <a:schemeClr val="bg1"/>
              </a:solidFill>
              <a:latin typeface="+mn-lt"/>
              <a:cs typeface="Arial"/>
            </a:endParaRPr>
          </a:p>
        </p:txBody>
      </p:sp>
      <p:sp>
        <p:nvSpPr>
          <p:cNvPr id="10" name="object 10"/>
          <p:cNvSpPr/>
          <p:nvPr/>
        </p:nvSpPr>
        <p:spPr>
          <a:xfrm>
            <a:off x="0" y="1190244"/>
            <a:ext cx="3546475" cy="669290"/>
          </a:xfrm>
          <a:custGeom>
            <a:avLst/>
            <a:gdLst/>
            <a:ahLst/>
            <a:cxnLst/>
            <a:rect l="l" t="t" r="r" b="b"/>
            <a:pathLst>
              <a:path w="3546475" h="669289">
                <a:moveTo>
                  <a:pt x="3211830" y="0"/>
                </a:moveTo>
                <a:lnTo>
                  <a:pt x="0" y="0"/>
                </a:lnTo>
                <a:lnTo>
                  <a:pt x="0" y="669035"/>
                </a:lnTo>
                <a:lnTo>
                  <a:pt x="3211830" y="669035"/>
                </a:lnTo>
                <a:lnTo>
                  <a:pt x="3546348" y="334517"/>
                </a:lnTo>
                <a:lnTo>
                  <a:pt x="3211830" y="0"/>
                </a:lnTo>
                <a:close/>
              </a:path>
            </a:pathLst>
          </a:custGeom>
          <a:solidFill>
            <a:srgbClr val="359E93"/>
          </a:solidFill>
        </p:spPr>
        <p:txBody>
          <a:bodyPr wrap="square" lIns="0" tIns="0" rIns="0" bIns="0" rtlCol="0"/>
          <a:lstStyle/>
          <a:p>
            <a:endParaRPr>
              <a:solidFill>
                <a:schemeClr val="bg1"/>
              </a:solidFill>
              <a:latin typeface="+mn-lt"/>
            </a:endParaRPr>
          </a:p>
        </p:txBody>
      </p:sp>
      <p:sp>
        <p:nvSpPr>
          <p:cNvPr id="11" name="object 11"/>
          <p:cNvSpPr txBox="1"/>
          <p:nvPr/>
        </p:nvSpPr>
        <p:spPr>
          <a:xfrm>
            <a:off x="955649" y="1368933"/>
            <a:ext cx="14700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mn-lt"/>
                <a:cs typeface="Arial"/>
              </a:rPr>
              <a:t>Data</a:t>
            </a:r>
            <a:r>
              <a:rPr sz="1800" spc="-70" dirty="0">
                <a:solidFill>
                  <a:schemeClr val="bg1"/>
                </a:solidFill>
                <a:latin typeface="+mn-lt"/>
                <a:cs typeface="Arial"/>
              </a:rPr>
              <a:t> </a:t>
            </a:r>
            <a:r>
              <a:rPr sz="1800" spc="-5" dirty="0">
                <a:solidFill>
                  <a:schemeClr val="tx2">
                    <a:lumMod val="10000"/>
                  </a:schemeClr>
                </a:solidFill>
                <a:latin typeface="+mn-lt"/>
                <a:cs typeface="Arial"/>
              </a:rPr>
              <a:t>Cleaning</a:t>
            </a:r>
            <a:endParaRPr sz="1800" dirty="0">
              <a:solidFill>
                <a:schemeClr val="tx2">
                  <a:lumMod val="10000"/>
                </a:schemeClr>
              </a:solidFill>
              <a:latin typeface="+mn-lt"/>
              <a:cs typeface="Arial"/>
            </a:endParaRPr>
          </a:p>
        </p:txBody>
      </p:sp>
      <p:sp>
        <p:nvSpPr>
          <p:cNvPr id="12" name="object 12"/>
          <p:cNvSpPr txBox="1"/>
          <p:nvPr/>
        </p:nvSpPr>
        <p:spPr>
          <a:xfrm>
            <a:off x="734059" y="2685750"/>
            <a:ext cx="2065655" cy="1288415"/>
          </a:xfrm>
          <a:prstGeom prst="rect">
            <a:avLst/>
          </a:prstGeom>
        </p:spPr>
        <p:txBody>
          <a:bodyPr vert="horz" wrap="square" lIns="0" tIns="13335" rIns="0" bIns="0" rtlCol="0">
            <a:spAutoFit/>
          </a:bodyPr>
          <a:lstStyle/>
          <a:p>
            <a:pPr marL="12700" marR="5080">
              <a:lnSpc>
                <a:spcPct val="114999"/>
              </a:lnSpc>
              <a:spcBef>
                <a:spcPts val="105"/>
              </a:spcBef>
            </a:pPr>
            <a:r>
              <a:rPr sz="1800" spc="-5" dirty="0">
                <a:solidFill>
                  <a:schemeClr val="bg1"/>
                </a:solidFill>
                <a:latin typeface="+mn-lt"/>
                <a:cs typeface="Arial"/>
              </a:rPr>
              <a:t>Understand </a:t>
            </a:r>
            <a:r>
              <a:rPr sz="1800" dirty="0">
                <a:solidFill>
                  <a:schemeClr val="bg1"/>
                </a:solidFill>
                <a:latin typeface="+mn-lt"/>
                <a:cs typeface="Arial"/>
              </a:rPr>
              <a:t>the  structure of the  </a:t>
            </a:r>
            <a:r>
              <a:rPr sz="1800" spc="-5" dirty="0">
                <a:solidFill>
                  <a:schemeClr val="bg1"/>
                </a:solidFill>
                <a:latin typeface="+mn-lt"/>
                <a:cs typeface="Arial"/>
              </a:rPr>
              <a:t>dataset and clean  data before</a:t>
            </a:r>
            <a:r>
              <a:rPr sz="1800" spc="-50" dirty="0">
                <a:solidFill>
                  <a:schemeClr val="bg1"/>
                </a:solidFill>
                <a:latin typeface="+mn-lt"/>
                <a:cs typeface="Arial"/>
              </a:rPr>
              <a:t> </a:t>
            </a:r>
            <a:r>
              <a:rPr sz="1800" spc="-10" dirty="0">
                <a:solidFill>
                  <a:schemeClr val="bg1"/>
                </a:solidFill>
                <a:latin typeface="+mn-lt"/>
                <a:cs typeface="Arial"/>
              </a:rPr>
              <a:t>analysis</a:t>
            </a:r>
            <a:endParaRPr sz="1800" dirty="0">
              <a:solidFill>
                <a:schemeClr val="bg1"/>
              </a:solidFill>
              <a:latin typeface="+mn-lt"/>
              <a:cs typeface="Arial"/>
            </a:endParaRPr>
          </a:p>
        </p:txBody>
      </p:sp>
      <p:sp>
        <p:nvSpPr>
          <p:cNvPr id="13" name="object 13"/>
          <p:cNvSpPr/>
          <p:nvPr/>
        </p:nvSpPr>
        <p:spPr>
          <a:xfrm>
            <a:off x="2944367" y="1190244"/>
            <a:ext cx="3305810" cy="669290"/>
          </a:xfrm>
          <a:custGeom>
            <a:avLst/>
            <a:gdLst/>
            <a:ahLst/>
            <a:cxnLst/>
            <a:rect l="l" t="t" r="r" b="b"/>
            <a:pathLst>
              <a:path w="3305810" h="669289">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p:spPr>
        <p:txBody>
          <a:bodyPr wrap="square" lIns="0" tIns="0" rIns="0" bIns="0" rtlCol="0"/>
          <a:lstStyle/>
          <a:p>
            <a:endParaRPr>
              <a:solidFill>
                <a:schemeClr val="bg1"/>
              </a:solidFill>
              <a:latin typeface="+mn-lt"/>
            </a:endParaRPr>
          </a:p>
        </p:txBody>
      </p:sp>
      <p:sp>
        <p:nvSpPr>
          <p:cNvPr id="14" name="object 14"/>
          <p:cNvSpPr txBox="1"/>
          <p:nvPr/>
        </p:nvSpPr>
        <p:spPr>
          <a:xfrm>
            <a:off x="3742690" y="1368374"/>
            <a:ext cx="1710689"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mn-lt"/>
                <a:cs typeface="Arial"/>
              </a:rPr>
              <a:t>Data</a:t>
            </a:r>
            <a:r>
              <a:rPr sz="1800" spc="-75" dirty="0">
                <a:solidFill>
                  <a:schemeClr val="bg1"/>
                </a:solidFill>
                <a:latin typeface="+mn-lt"/>
                <a:cs typeface="Arial"/>
              </a:rPr>
              <a:t> </a:t>
            </a:r>
            <a:r>
              <a:rPr sz="1800" spc="-5" dirty="0">
                <a:solidFill>
                  <a:schemeClr val="tx2">
                    <a:lumMod val="10000"/>
                  </a:schemeClr>
                </a:solidFill>
                <a:latin typeface="+mn-lt"/>
                <a:cs typeface="Arial"/>
              </a:rPr>
              <a:t>Exploration</a:t>
            </a:r>
            <a:endParaRPr sz="1800" dirty="0">
              <a:solidFill>
                <a:schemeClr val="tx2">
                  <a:lumMod val="10000"/>
                </a:schemeClr>
              </a:solidFill>
              <a:latin typeface="+mn-lt"/>
              <a:cs typeface="Arial"/>
            </a:endParaRPr>
          </a:p>
        </p:txBody>
      </p:sp>
      <p:sp>
        <p:nvSpPr>
          <p:cNvPr id="15" name="object 15"/>
          <p:cNvSpPr txBox="1"/>
          <p:nvPr/>
        </p:nvSpPr>
        <p:spPr>
          <a:xfrm>
            <a:off x="3626358" y="2659231"/>
            <a:ext cx="1993900" cy="1918970"/>
          </a:xfrm>
          <a:prstGeom prst="rect">
            <a:avLst/>
          </a:prstGeom>
        </p:spPr>
        <p:txBody>
          <a:bodyPr vert="horz" wrap="square" lIns="0" tIns="12065" rIns="0" bIns="0" rtlCol="0">
            <a:spAutoFit/>
          </a:bodyPr>
          <a:lstStyle/>
          <a:p>
            <a:pPr marL="12700" marR="5080">
              <a:lnSpc>
                <a:spcPct val="114999"/>
              </a:lnSpc>
              <a:spcBef>
                <a:spcPts val="95"/>
              </a:spcBef>
            </a:pPr>
            <a:r>
              <a:rPr sz="1800" spc="-5" dirty="0">
                <a:solidFill>
                  <a:schemeClr val="bg1"/>
                </a:solidFill>
                <a:latin typeface="+mn-lt"/>
                <a:cs typeface="Arial"/>
              </a:rPr>
              <a:t>Uncover initial  patterns,  characteristics,</a:t>
            </a:r>
            <a:r>
              <a:rPr sz="1800" spc="-30" dirty="0">
                <a:solidFill>
                  <a:schemeClr val="bg1"/>
                </a:solidFill>
                <a:latin typeface="+mn-lt"/>
                <a:cs typeface="Arial"/>
              </a:rPr>
              <a:t> </a:t>
            </a:r>
            <a:r>
              <a:rPr sz="1800" spc="-5" dirty="0">
                <a:solidFill>
                  <a:schemeClr val="bg1"/>
                </a:solidFill>
                <a:latin typeface="+mn-lt"/>
                <a:cs typeface="Arial"/>
              </a:rPr>
              <a:t>and  points </a:t>
            </a:r>
            <a:r>
              <a:rPr sz="1800" dirty="0">
                <a:solidFill>
                  <a:schemeClr val="bg1"/>
                </a:solidFill>
                <a:latin typeface="+mn-lt"/>
                <a:cs typeface="Arial"/>
              </a:rPr>
              <a:t>of </a:t>
            </a:r>
            <a:r>
              <a:rPr sz="1800" spc="-5" dirty="0">
                <a:solidFill>
                  <a:schemeClr val="bg1"/>
                </a:solidFill>
                <a:latin typeface="+mn-lt"/>
                <a:cs typeface="Arial"/>
              </a:rPr>
              <a:t>interest  using visual  exploration</a:t>
            </a:r>
            <a:endParaRPr sz="1800" dirty="0">
              <a:solidFill>
                <a:schemeClr val="bg1"/>
              </a:solidFill>
              <a:latin typeface="+mn-lt"/>
              <a:cs typeface="Arial"/>
            </a:endParaRPr>
          </a:p>
        </p:txBody>
      </p:sp>
      <p:sp>
        <p:nvSpPr>
          <p:cNvPr id="16" name="object 16"/>
          <p:cNvSpPr/>
          <p:nvPr/>
        </p:nvSpPr>
        <p:spPr>
          <a:xfrm>
            <a:off x="4454652" y="1927860"/>
            <a:ext cx="617220" cy="615695"/>
          </a:xfrm>
          <a:prstGeom prst="rect">
            <a:avLst/>
          </a:prstGeom>
          <a:blipFill>
            <a:blip r:embed="rId4" cstate="print"/>
            <a:stretch>
              <a:fillRect/>
            </a:stretch>
          </a:blipFill>
        </p:spPr>
        <p:txBody>
          <a:bodyPr wrap="square" lIns="0" tIns="0" rIns="0" bIns="0" rtlCol="0"/>
          <a:lstStyle/>
          <a:p>
            <a:endParaRPr>
              <a:solidFill>
                <a:schemeClr val="bg1"/>
              </a:solidFill>
              <a:latin typeface="+mn-lt"/>
            </a:endParaRPr>
          </a:p>
        </p:txBody>
      </p:sp>
      <p:sp>
        <p:nvSpPr>
          <p:cNvPr id="17" name="object 17"/>
          <p:cNvSpPr/>
          <p:nvPr/>
        </p:nvSpPr>
        <p:spPr>
          <a:xfrm>
            <a:off x="7083552" y="1941576"/>
            <a:ext cx="527303" cy="525780"/>
          </a:xfrm>
          <a:prstGeom prst="rect">
            <a:avLst/>
          </a:prstGeom>
          <a:blipFill>
            <a:blip r:embed="rId5" cstate="print"/>
            <a:stretch>
              <a:fillRect/>
            </a:stretch>
          </a:blipFill>
        </p:spPr>
        <p:txBody>
          <a:bodyPr wrap="square" lIns="0" tIns="0" rIns="0" bIns="0" rtlCol="0"/>
          <a:lstStyle/>
          <a:p>
            <a:endParaRPr>
              <a:solidFill>
                <a:schemeClr val="bg1"/>
              </a:solidFill>
              <a:latin typeface="+mn-lt"/>
            </a:endParaRPr>
          </a:p>
        </p:txBody>
      </p:sp>
      <p:sp>
        <p:nvSpPr>
          <p:cNvPr id="18" name="object 18"/>
          <p:cNvSpPr/>
          <p:nvPr/>
        </p:nvSpPr>
        <p:spPr>
          <a:xfrm>
            <a:off x="1232916" y="1941576"/>
            <a:ext cx="617220" cy="615695"/>
          </a:xfrm>
          <a:prstGeom prst="rect">
            <a:avLst/>
          </a:prstGeom>
          <a:blipFill>
            <a:blip r:embed="rId6" cstate="print"/>
            <a:stretch>
              <a:fillRect/>
            </a:stretch>
          </a:blipFill>
        </p:spPr>
        <p:txBody>
          <a:bodyPr wrap="square" lIns="0" tIns="0" rIns="0" bIns="0" rtlCol="0"/>
          <a:lstStyle/>
          <a:p>
            <a:endParaRPr>
              <a:solidFill>
                <a:schemeClr val="bg1"/>
              </a:solidFill>
              <a:latin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0EC9A-312E-FA36-E5C6-6663A7363DA2}"/>
              </a:ext>
            </a:extLst>
          </p:cNvPr>
          <p:cNvSpPr>
            <a:spLocks noGrp="1"/>
          </p:cNvSpPr>
          <p:nvPr>
            <p:ph type="title"/>
          </p:nvPr>
        </p:nvSpPr>
        <p:spPr>
          <a:xfrm>
            <a:off x="1232916" y="345737"/>
            <a:ext cx="8520600" cy="572700"/>
          </a:xfrm>
        </p:spPr>
        <p:txBody>
          <a:bodyPr/>
          <a:lstStyle/>
          <a:p>
            <a:r>
              <a:rPr lang="en-IN" u="sng" dirty="0"/>
              <a:t>Handling the </a:t>
            </a:r>
            <a:r>
              <a:rPr lang="en-IN" u="sng" dirty="0" err="1"/>
              <a:t>NaN</a:t>
            </a:r>
            <a:r>
              <a:rPr lang="en-IN" u="sng" dirty="0"/>
              <a:t> Values</a:t>
            </a:r>
          </a:p>
        </p:txBody>
      </p:sp>
      <p:sp>
        <p:nvSpPr>
          <p:cNvPr id="3" name="Content Placeholder 2">
            <a:extLst>
              <a:ext uri="{FF2B5EF4-FFF2-40B4-BE49-F238E27FC236}">
                <a16:creationId xmlns:a16="http://schemas.microsoft.com/office/drawing/2014/main" id="{717885DA-1A06-BE10-FC8C-29755F282170}"/>
              </a:ext>
            </a:extLst>
          </p:cNvPr>
          <p:cNvSpPr>
            <a:spLocks noGrp="1"/>
          </p:cNvSpPr>
          <p:nvPr>
            <p:ph idx="1"/>
          </p:nvPr>
        </p:nvSpPr>
        <p:spPr>
          <a:xfrm>
            <a:off x="0" y="1482982"/>
            <a:ext cx="8520600" cy="3416400"/>
          </a:xfrm>
        </p:spPr>
        <p:txBody>
          <a:bodyPr/>
          <a:lstStyle/>
          <a:p>
            <a:r>
              <a:rPr lang="en-US" b="0" i="0" dirty="0">
                <a:solidFill>
                  <a:schemeClr val="bg1"/>
                </a:solidFill>
                <a:effectLst/>
                <a:latin typeface="+mn-lt"/>
              </a:rPr>
              <a:t>Missing Data can occur when no information is provided for one or more items or for a whole unit. Missing Data is a very big problem in a real-life scenarios. Missing Data can also refer to as NA(Not Available) or </a:t>
            </a:r>
            <a:r>
              <a:rPr lang="en-US" b="0" i="0" dirty="0" err="1">
                <a:solidFill>
                  <a:schemeClr val="bg1"/>
                </a:solidFill>
                <a:effectLst/>
                <a:latin typeface="+mn-lt"/>
              </a:rPr>
              <a:t>NaN</a:t>
            </a:r>
            <a:r>
              <a:rPr lang="en-US" b="0" i="0" dirty="0">
                <a:solidFill>
                  <a:schemeClr val="bg1"/>
                </a:solidFill>
                <a:effectLst/>
                <a:latin typeface="+mn-lt"/>
              </a:rPr>
              <a:t>(Not a Number) values in pandas. In </a:t>
            </a:r>
            <a:r>
              <a:rPr lang="en-US" b="0" i="0" dirty="0" err="1">
                <a:solidFill>
                  <a:schemeClr val="bg1"/>
                </a:solidFill>
                <a:effectLst/>
                <a:latin typeface="+mn-lt"/>
              </a:rPr>
              <a:t>DataFrame</a:t>
            </a:r>
            <a:r>
              <a:rPr lang="en-US" b="0" i="0" dirty="0">
                <a:solidFill>
                  <a:schemeClr val="bg1"/>
                </a:solidFill>
                <a:effectLst/>
                <a:latin typeface="+mn-lt"/>
              </a:rPr>
              <a:t> sometimes many datasets simply arrive with missing data, either because it exists and was not </a:t>
            </a:r>
            <a:r>
              <a:rPr lang="en-US" dirty="0">
                <a:solidFill>
                  <a:schemeClr val="bg1"/>
                </a:solidFill>
                <a:effectLst/>
                <a:latin typeface="+mn-lt"/>
              </a:rPr>
              <a:t>collected</a:t>
            </a:r>
            <a:r>
              <a:rPr lang="en-US" b="0" i="0" dirty="0">
                <a:solidFill>
                  <a:schemeClr val="bg1"/>
                </a:solidFill>
                <a:effectLst/>
                <a:latin typeface="+mn-lt"/>
              </a:rPr>
              <a:t> or it never existed.</a:t>
            </a:r>
          </a:p>
          <a:p>
            <a:r>
              <a:rPr lang="en-US" dirty="0">
                <a:solidFill>
                  <a:schemeClr val="tx1"/>
                </a:solidFill>
                <a:latin typeface="urw-din"/>
              </a:rPr>
              <a:t>Columns which we have handles the </a:t>
            </a:r>
            <a:r>
              <a:rPr lang="en-US" dirty="0" err="1">
                <a:solidFill>
                  <a:schemeClr val="tx1"/>
                </a:solidFill>
                <a:latin typeface="urw-din"/>
              </a:rPr>
              <a:t>NaN</a:t>
            </a:r>
            <a:r>
              <a:rPr lang="en-US" dirty="0">
                <a:solidFill>
                  <a:schemeClr val="tx1"/>
                </a:solidFill>
                <a:latin typeface="urw-din"/>
              </a:rPr>
              <a:t> Values-:</a:t>
            </a:r>
          </a:p>
          <a:p>
            <a:r>
              <a:rPr lang="en-US" dirty="0">
                <a:solidFill>
                  <a:schemeClr val="bg1"/>
                </a:solidFill>
                <a:latin typeface="+mn-lt"/>
              </a:rPr>
              <a:t>The Rating column has 1474 </a:t>
            </a:r>
            <a:r>
              <a:rPr lang="en-US" dirty="0" err="1">
                <a:solidFill>
                  <a:schemeClr val="bg1"/>
                </a:solidFill>
                <a:latin typeface="+mn-lt"/>
              </a:rPr>
              <a:t>NaN</a:t>
            </a:r>
            <a:r>
              <a:rPr lang="en-US" dirty="0">
                <a:solidFill>
                  <a:schemeClr val="bg1"/>
                </a:solidFill>
                <a:latin typeface="+mn-lt"/>
              </a:rPr>
              <a:t> values.</a:t>
            </a:r>
          </a:p>
          <a:p>
            <a:pPr algn="l"/>
            <a:r>
              <a:rPr lang="en-US" b="0" i="0" dirty="0">
                <a:solidFill>
                  <a:schemeClr val="bg1"/>
                </a:solidFill>
                <a:effectLst/>
                <a:latin typeface="+mj-lt"/>
              </a:rPr>
              <a:t>The Type column has 1 </a:t>
            </a:r>
            <a:r>
              <a:rPr lang="en-US" b="0" i="0" dirty="0" err="1">
                <a:solidFill>
                  <a:schemeClr val="bg1"/>
                </a:solidFill>
                <a:effectLst/>
                <a:latin typeface="+mj-lt"/>
              </a:rPr>
              <a:t>NaN</a:t>
            </a:r>
            <a:r>
              <a:rPr lang="en-US" b="0" i="0" dirty="0">
                <a:solidFill>
                  <a:schemeClr val="bg1"/>
                </a:solidFill>
                <a:effectLst/>
                <a:latin typeface="+mj-lt"/>
              </a:rPr>
              <a:t> value.</a:t>
            </a:r>
          </a:p>
          <a:p>
            <a:pPr algn="l"/>
            <a:r>
              <a:rPr lang="en-US" b="0" i="0" dirty="0">
                <a:solidFill>
                  <a:schemeClr val="bg1"/>
                </a:solidFill>
                <a:effectLst/>
                <a:latin typeface="+mj-lt"/>
              </a:rPr>
              <a:t>The current Var column contains 8 </a:t>
            </a:r>
            <a:r>
              <a:rPr lang="en-US" b="0" i="0" dirty="0" err="1">
                <a:solidFill>
                  <a:schemeClr val="bg1"/>
                </a:solidFill>
                <a:effectLst/>
                <a:latin typeface="+mj-lt"/>
              </a:rPr>
              <a:t>NaN</a:t>
            </a:r>
            <a:r>
              <a:rPr lang="en-US" b="0" i="0" dirty="0">
                <a:solidFill>
                  <a:schemeClr val="bg1"/>
                </a:solidFill>
                <a:effectLst/>
                <a:latin typeface="+mj-lt"/>
              </a:rPr>
              <a:t> values.</a:t>
            </a:r>
          </a:p>
          <a:p>
            <a:pPr algn="l"/>
            <a:r>
              <a:rPr lang="en-US" b="0" i="0" dirty="0">
                <a:solidFill>
                  <a:schemeClr val="bg1"/>
                </a:solidFill>
                <a:effectLst/>
                <a:latin typeface="+mj-lt"/>
              </a:rPr>
              <a:t>The Android Var Column contains 2 </a:t>
            </a:r>
            <a:r>
              <a:rPr lang="en-US" b="0" i="0" dirty="0" err="1">
                <a:solidFill>
                  <a:schemeClr val="bg1"/>
                </a:solidFill>
                <a:effectLst/>
                <a:latin typeface="+mj-lt"/>
              </a:rPr>
              <a:t>NaN</a:t>
            </a:r>
            <a:r>
              <a:rPr lang="en-US" b="0" i="0" dirty="0">
                <a:solidFill>
                  <a:schemeClr val="bg1"/>
                </a:solidFill>
                <a:effectLst/>
                <a:latin typeface="+mj-lt"/>
              </a:rPr>
              <a:t> values.</a:t>
            </a:r>
          </a:p>
          <a:p>
            <a:pPr algn="l"/>
            <a:endParaRPr lang="en-US" dirty="0">
              <a:solidFill>
                <a:schemeClr val="bg1"/>
              </a:solidFill>
              <a:latin typeface="+mj-lt"/>
            </a:endParaRPr>
          </a:p>
          <a:p>
            <a:pPr algn="l"/>
            <a:r>
              <a:rPr lang="en-US" b="0" i="0" dirty="0">
                <a:solidFill>
                  <a:schemeClr val="bg1"/>
                </a:solidFill>
                <a:effectLst/>
                <a:latin typeface="+mn-lt"/>
              </a:rPr>
              <a:t>Above, we handled all the </a:t>
            </a:r>
            <a:r>
              <a:rPr lang="en-US" b="0" i="0" dirty="0" err="1">
                <a:solidFill>
                  <a:schemeClr val="bg1"/>
                </a:solidFill>
                <a:effectLst/>
                <a:latin typeface="+mn-lt"/>
              </a:rPr>
              <a:t>NaN</a:t>
            </a:r>
            <a:r>
              <a:rPr lang="en-US" b="0" i="0" dirty="0">
                <a:solidFill>
                  <a:schemeClr val="bg1"/>
                </a:solidFill>
                <a:effectLst/>
                <a:latin typeface="+mn-lt"/>
              </a:rPr>
              <a:t> values in a particular column.</a:t>
            </a:r>
          </a:p>
          <a:p>
            <a:endParaRPr lang="en-IN" dirty="0">
              <a:solidFill>
                <a:schemeClr val="tx1"/>
              </a:solidFill>
            </a:endParaRPr>
          </a:p>
        </p:txBody>
      </p:sp>
      <p:grpSp>
        <p:nvGrpSpPr>
          <p:cNvPr id="4" name="object 4">
            <a:extLst>
              <a:ext uri="{FF2B5EF4-FFF2-40B4-BE49-F238E27FC236}">
                <a16:creationId xmlns:a16="http://schemas.microsoft.com/office/drawing/2014/main" id="{83F0D253-E365-E350-ADEB-5309E3B45631}"/>
              </a:ext>
            </a:extLst>
          </p:cNvPr>
          <p:cNvGrpSpPr/>
          <p:nvPr/>
        </p:nvGrpSpPr>
        <p:grpSpPr>
          <a:xfrm>
            <a:off x="587062" y="345737"/>
            <a:ext cx="645854" cy="572701"/>
            <a:chOff x="478536" y="263652"/>
            <a:chExt cx="809625" cy="809625"/>
          </a:xfrm>
        </p:grpSpPr>
        <p:sp>
          <p:nvSpPr>
            <p:cNvPr id="5" name="object 5">
              <a:extLst>
                <a:ext uri="{FF2B5EF4-FFF2-40B4-BE49-F238E27FC236}">
                  <a16:creationId xmlns:a16="http://schemas.microsoft.com/office/drawing/2014/main" id="{E2F698C0-AEB6-5AC2-7C79-44B2CA0CF84E}"/>
                </a:ext>
              </a:extLst>
            </p:cNvPr>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solidFill>
                  <a:schemeClr val="bg1"/>
                </a:solidFill>
                <a:latin typeface="+mn-lt"/>
              </a:endParaRPr>
            </a:p>
          </p:txBody>
        </p:sp>
        <p:sp>
          <p:nvSpPr>
            <p:cNvPr id="6" name="object 6">
              <a:extLst>
                <a:ext uri="{FF2B5EF4-FFF2-40B4-BE49-F238E27FC236}">
                  <a16:creationId xmlns:a16="http://schemas.microsoft.com/office/drawing/2014/main" id="{B4BAB208-ECCC-52E2-3529-121899616057}"/>
                </a:ext>
              </a:extLst>
            </p:cNvPr>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solidFill>
                  <a:schemeClr val="bg1"/>
                </a:solidFill>
                <a:latin typeface="+mn-lt"/>
              </a:endParaRPr>
            </a:p>
          </p:txBody>
        </p:sp>
      </p:grpSp>
    </p:spTree>
    <p:extLst>
      <p:ext uri="{BB962C8B-B14F-4D97-AF65-F5344CB8AC3E}">
        <p14:creationId xmlns:p14="http://schemas.microsoft.com/office/powerpoint/2010/main" val="3024752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EC50-8C29-0AA3-8236-2BD71C76104B}"/>
              </a:ext>
            </a:extLst>
          </p:cNvPr>
          <p:cNvSpPr>
            <a:spLocks noGrp="1"/>
          </p:cNvSpPr>
          <p:nvPr>
            <p:ph type="title"/>
          </p:nvPr>
        </p:nvSpPr>
        <p:spPr>
          <a:xfrm>
            <a:off x="1183897" y="288275"/>
            <a:ext cx="8520600" cy="572700"/>
          </a:xfrm>
        </p:spPr>
        <p:txBody>
          <a:bodyPr/>
          <a:lstStyle/>
          <a:p>
            <a:r>
              <a:rPr lang="en-US" u="sng" dirty="0"/>
              <a:t>Share in the </a:t>
            </a:r>
            <a:r>
              <a:rPr lang="en-US" u="sng" dirty="0" err="1"/>
              <a:t>PlayStore</a:t>
            </a:r>
            <a:r>
              <a:rPr lang="en-US" u="sng" dirty="0"/>
              <a:t> App Category wise</a:t>
            </a:r>
            <a:endParaRPr lang="en-IN" u="sng" dirty="0"/>
          </a:p>
        </p:txBody>
      </p:sp>
      <p:sp>
        <p:nvSpPr>
          <p:cNvPr id="9" name="Content Placeholder 8">
            <a:extLst>
              <a:ext uri="{FF2B5EF4-FFF2-40B4-BE49-F238E27FC236}">
                <a16:creationId xmlns:a16="http://schemas.microsoft.com/office/drawing/2014/main" id="{50BA63F6-C360-AEFB-6241-0823CDD25801}"/>
              </a:ext>
            </a:extLst>
          </p:cNvPr>
          <p:cNvSpPr>
            <a:spLocks noGrp="1"/>
          </p:cNvSpPr>
          <p:nvPr>
            <p:ph idx="1"/>
          </p:nvPr>
        </p:nvSpPr>
        <p:spPr>
          <a:xfrm>
            <a:off x="311700" y="1152475"/>
            <a:ext cx="4021149" cy="3416400"/>
          </a:xfrm>
        </p:spPr>
        <p:txBody>
          <a:bodyPr/>
          <a:lstStyle/>
          <a:p>
            <a:pPr marL="114300" indent="0">
              <a:buNone/>
            </a:pPr>
            <a:r>
              <a:rPr lang="en-US" dirty="0">
                <a:solidFill>
                  <a:schemeClr val="bg1"/>
                </a:solidFill>
              </a:rPr>
              <a:t>From the Plot we can see that </a:t>
            </a:r>
            <a:r>
              <a:rPr lang="en-US" dirty="0" smtClean="0">
                <a:solidFill>
                  <a:schemeClr val="bg1"/>
                </a:solidFill>
              </a:rPr>
              <a:t>Play store </a:t>
            </a:r>
            <a:r>
              <a:rPr lang="en-US" dirty="0">
                <a:solidFill>
                  <a:schemeClr val="bg1"/>
                </a:solidFill>
              </a:rPr>
              <a:t>has almost 33 categories. In this plot topmost apps share are from Family and Games. And least are from </a:t>
            </a:r>
            <a:r>
              <a:rPr lang="en-US" dirty="0" smtClean="0">
                <a:solidFill>
                  <a:schemeClr val="bg1"/>
                </a:solidFill>
              </a:rPr>
              <a:t>Comics </a:t>
            </a:r>
            <a:r>
              <a:rPr lang="en-US" dirty="0">
                <a:solidFill>
                  <a:schemeClr val="bg1"/>
                </a:solidFill>
              </a:rPr>
              <a:t>and Beauty.</a:t>
            </a:r>
            <a:endParaRPr lang="en-IN" dirty="0">
              <a:solidFill>
                <a:schemeClr val="bg1"/>
              </a:solidFill>
            </a:endParaRPr>
          </a:p>
        </p:txBody>
      </p:sp>
      <p:pic>
        <p:nvPicPr>
          <p:cNvPr id="13" name="Picture 12" descr="A screenshot of a computer&#10;&#10;Description automatically generated with low confidence">
            <a:extLst>
              <a:ext uri="{FF2B5EF4-FFF2-40B4-BE49-F238E27FC236}">
                <a16:creationId xmlns:a16="http://schemas.microsoft.com/office/drawing/2014/main" id="{D875D1A8-B9F6-A445-C1D8-4ADA9D127CD9}"/>
              </a:ext>
            </a:extLst>
          </p:cNvPr>
          <p:cNvPicPr>
            <a:picLocks noChangeAspect="1"/>
          </p:cNvPicPr>
          <p:nvPr/>
        </p:nvPicPr>
        <p:blipFill>
          <a:blip r:embed="rId2"/>
          <a:stretch>
            <a:fillRect/>
          </a:stretch>
        </p:blipFill>
        <p:spPr>
          <a:xfrm>
            <a:off x="4149930" y="942534"/>
            <a:ext cx="4740852" cy="4285371"/>
          </a:xfrm>
          <a:prstGeom prst="rect">
            <a:avLst/>
          </a:prstGeom>
        </p:spPr>
      </p:pic>
      <p:sp>
        <p:nvSpPr>
          <p:cNvPr id="14" name="object 13">
            <a:extLst>
              <a:ext uri="{FF2B5EF4-FFF2-40B4-BE49-F238E27FC236}">
                <a16:creationId xmlns:a16="http://schemas.microsoft.com/office/drawing/2014/main" id="{9D7E287F-B015-EF9F-0523-C2871321A754}"/>
              </a:ext>
            </a:extLst>
          </p:cNvPr>
          <p:cNvSpPr/>
          <p:nvPr/>
        </p:nvSpPr>
        <p:spPr>
          <a:xfrm>
            <a:off x="576203" y="354702"/>
            <a:ext cx="513258" cy="50627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74563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32B9B-DCFA-EBAB-F996-4AFD2EF7B0C6}"/>
              </a:ext>
            </a:extLst>
          </p:cNvPr>
          <p:cNvSpPr>
            <a:spLocks noGrp="1"/>
          </p:cNvSpPr>
          <p:nvPr>
            <p:ph type="title"/>
          </p:nvPr>
        </p:nvSpPr>
        <p:spPr>
          <a:xfrm>
            <a:off x="1204998" y="304348"/>
            <a:ext cx="8520600" cy="572700"/>
          </a:xfrm>
        </p:spPr>
        <p:txBody>
          <a:bodyPr/>
          <a:lstStyle/>
          <a:p>
            <a:r>
              <a:rPr lang="en-US" u="sng" dirty="0">
                <a:solidFill>
                  <a:schemeClr val="tx1"/>
                </a:solidFill>
                <a:latin typeface="Roboto" panose="02000000000000000000" pitchFamily="2" charset="0"/>
              </a:rPr>
              <a:t>C</a:t>
            </a:r>
            <a:r>
              <a:rPr lang="en-US" b="0" i="0" u="sng" dirty="0">
                <a:solidFill>
                  <a:schemeClr val="tx1"/>
                </a:solidFill>
                <a:effectLst/>
                <a:latin typeface="Roboto" panose="02000000000000000000" pitchFamily="2" charset="0"/>
              </a:rPr>
              <a:t>ategory of </a:t>
            </a:r>
            <a:r>
              <a:rPr lang="en-US" u="sng" dirty="0">
                <a:solidFill>
                  <a:schemeClr val="tx1"/>
                </a:solidFill>
                <a:latin typeface="Roboto" panose="02000000000000000000" pitchFamily="2" charset="0"/>
              </a:rPr>
              <a:t>A</a:t>
            </a:r>
            <a:r>
              <a:rPr lang="en-US" b="0" i="0" u="sng" dirty="0">
                <a:solidFill>
                  <a:schemeClr val="tx1"/>
                </a:solidFill>
                <a:effectLst/>
                <a:latin typeface="Roboto" panose="02000000000000000000" pitchFamily="2" charset="0"/>
              </a:rPr>
              <a:t>pp most installed by user -:</a:t>
            </a:r>
            <a:br>
              <a:rPr lang="en-US" b="0" i="0" u="sng" dirty="0">
                <a:solidFill>
                  <a:schemeClr val="tx1"/>
                </a:solidFill>
                <a:effectLst/>
                <a:latin typeface="Roboto" panose="02000000000000000000" pitchFamily="2" charset="0"/>
              </a:rPr>
            </a:br>
            <a:endParaRPr lang="en-IN" u="sng" dirty="0">
              <a:solidFill>
                <a:schemeClr val="tx1"/>
              </a:solidFill>
            </a:endParaRPr>
          </a:p>
        </p:txBody>
      </p:sp>
      <p:sp>
        <p:nvSpPr>
          <p:cNvPr id="3" name="Content Placeholder 2">
            <a:extLst>
              <a:ext uri="{FF2B5EF4-FFF2-40B4-BE49-F238E27FC236}">
                <a16:creationId xmlns:a16="http://schemas.microsoft.com/office/drawing/2014/main" id="{BA18228F-D755-3D1A-B55C-3180CC93036C}"/>
              </a:ext>
            </a:extLst>
          </p:cNvPr>
          <p:cNvSpPr>
            <a:spLocks noGrp="1"/>
          </p:cNvSpPr>
          <p:nvPr>
            <p:ph idx="1"/>
          </p:nvPr>
        </p:nvSpPr>
        <p:spPr>
          <a:xfrm>
            <a:off x="-117365" y="1434905"/>
            <a:ext cx="3437340" cy="2440746"/>
          </a:xfrm>
        </p:spPr>
        <p:txBody>
          <a:bodyPr/>
          <a:lstStyle/>
          <a:p>
            <a:r>
              <a:rPr lang="en-US" dirty="0">
                <a:solidFill>
                  <a:schemeClr val="bg1"/>
                </a:solidFill>
                <a:latin typeface="+mn-lt"/>
              </a:rPr>
              <a:t>T</a:t>
            </a:r>
            <a:r>
              <a:rPr lang="en-US" b="0" dirty="0">
                <a:solidFill>
                  <a:schemeClr val="bg1"/>
                </a:solidFill>
                <a:effectLst/>
                <a:latin typeface="+mn-lt"/>
              </a:rPr>
              <a:t>he weightage of games   and communication is       much higher than all other categories.</a:t>
            </a:r>
          </a:p>
          <a:p>
            <a:endParaRPr lang="en-IN" dirty="0">
              <a:solidFill>
                <a:schemeClr val="bg1"/>
              </a:solidFill>
              <a:latin typeface="+mn-lt"/>
            </a:endParaRPr>
          </a:p>
        </p:txBody>
      </p:sp>
      <p:pic>
        <p:nvPicPr>
          <p:cNvPr id="5" name="Picture 4" descr="Chart, histogram&#10;&#10;Description automatically generated">
            <a:extLst>
              <a:ext uri="{FF2B5EF4-FFF2-40B4-BE49-F238E27FC236}">
                <a16:creationId xmlns:a16="http://schemas.microsoft.com/office/drawing/2014/main" id="{28B1BF22-2FC1-9E16-47A6-91F0EE36B22E}"/>
              </a:ext>
            </a:extLst>
          </p:cNvPr>
          <p:cNvPicPr>
            <a:picLocks noChangeAspect="1"/>
          </p:cNvPicPr>
          <p:nvPr/>
        </p:nvPicPr>
        <p:blipFill>
          <a:blip r:embed="rId2"/>
          <a:stretch>
            <a:fillRect/>
          </a:stretch>
        </p:blipFill>
        <p:spPr>
          <a:xfrm>
            <a:off x="3109562" y="1015541"/>
            <a:ext cx="5816390" cy="4125776"/>
          </a:xfrm>
          <a:prstGeom prst="rect">
            <a:avLst/>
          </a:prstGeom>
        </p:spPr>
      </p:pic>
      <p:sp>
        <p:nvSpPr>
          <p:cNvPr id="6" name="object 13">
            <a:extLst>
              <a:ext uri="{FF2B5EF4-FFF2-40B4-BE49-F238E27FC236}">
                <a16:creationId xmlns:a16="http://schemas.microsoft.com/office/drawing/2014/main" id="{89374367-C54B-7BD3-C46A-DBF31920B530}"/>
              </a:ext>
            </a:extLst>
          </p:cNvPr>
          <p:cNvSpPr/>
          <p:nvPr/>
        </p:nvSpPr>
        <p:spPr>
          <a:xfrm>
            <a:off x="562135" y="337561"/>
            <a:ext cx="513258" cy="50627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93771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A74FD-51F9-9BA5-22E8-81BDDB1C9E5B}"/>
              </a:ext>
            </a:extLst>
          </p:cNvPr>
          <p:cNvSpPr>
            <a:spLocks noGrp="1"/>
          </p:cNvSpPr>
          <p:nvPr>
            <p:ph type="title"/>
          </p:nvPr>
        </p:nvSpPr>
        <p:spPr>
          <a:xfrm>
            <a:off x="958814" y="445023"/>
            <a:ext cx="8520600" cy="572700"/>
          </a:xfrm>
        </p:spPr>
        <p:txBody>
          <a:bodyPr/>
          <a:lstStyle/>
          <a:p>
            <a:r>
              <a:rPr lang="en-US" u="sng" dirty="0"/>
              <a:t>Most Install App in particular category -:</a:t>
            </a:r>
            <a:endParaRPr lang="en-IN" u="sng" dirty="0"/>
          </a:p>
        </p:txBody>
      </p:sp>
      <p:sp>
        <p:nvSpPr>
          <p:cNvPr id="3" name="Content Placeholder 2">
            <a:extLst>
              <a:ext uri="{FF2B5EF4-FFF2-40B4-BE49-F238E27FC236}">
                <a16:creationId xmlns:a16="http://schemas.microsoft.com/office/drawing/2014/main" id="{EF7E222C-4597-2C6A-C89E-72E1DEA703F5}"/>
              </a:ext>
            </a:extLst>
          </p:cNvPr>
          <p:cNvSpPr>
            <a:spLocks noGrp="1"/>
          </p:cNvSpPr>
          <p:nvPr>
            <p:ph idx="1"/>
          </p:nvPr>
        </p:nvSpPr>
        <p:spPr>
          <a:xfrm>
            <a:off x="-56271" y="1017723"/>
            <a:ext cx="3367002" cy="3416400"/>
          </a:xfrm>
        </p:spPr>
        <p:txBody>
          <a:bodyPr/>
          <a:lstStyle/>
          <a:p>
            <a:r>
              <a:rPr lang="en-US" b="0" i="0" dirty="0">
                <a:solidFill>
                  <a:schemeClr val="bg1"/>
                </a:solidFill>
                <a:effectLst/>
                <a:latin typeface="+mn-lt"/>
              </a:rPr>
              <a:t>In the graph, we can see that messenger, Skype, and WhatsApp have the most users in the communication category.</a:t>
            </a:r>
            <a:endParaRPr lang="en-IN" dirty="0">
              <a:solidFill>
                <a:schemeClr val="bg1"/>
              </a:solidFill>
              <a:latin typeface="+mn-lt"/>
            </a:endParaRPr>
          </a:p>
        </p:txBody>
      </p:sp>
      <p:pic>
        <p:nvPicPr>
          <p:cNvPr id="5" name="Picture 4" descr="Chart, bar chart&#10;&#10;Description automatically generated">
            <a:extLst>
              <a:ext uri="{FF2B5EF4-FFF2-40B4-BE49-F238E27FC236}">
                <a16:creationId xmlns:a16="http://schemas.microsoft.com/office/drawing/2014/main" id="{ACE343DE-5B75-B84D-965A-3EAFC0F99776}"/>
              </a:ext>
            </a:extLst>
          </p:cNvPr>
          <p:cNvPicPr>
            <a:picLocks noChangeAspect="1"/>
          </p:cNvPicPr>
          <p:nvPr/>
        </p:nvPicPr>
        <p:blipFill>
          <a:blip r:embed="rId2"/>
          <a:stretch>
            <a:fillRect/>
          </a:stretch>
        </p:blipFill>
        <p:spPr>
          <a:xfrm>
            <a:off x="2602522" y="1017724"/>
            <a:ext cx="6541477" cy="4145801"/>
          </a:xfrm>
          <a:prstGeom prst="rect">
            <a:avLst/>
          </a:prstGeom>
        </p:spPr>
      </p:pic>
      <p:sp>
        <p:nvSpPr>
          <p:cNvPr id="6" name="object 13">
            <a:extLst>
              <a:ext uri="{FF2B5EF4-FFF2-40B4-BE49-F238E27FC236}">
                <a16:creationId xmlns:a16="http://schemas.microsoft.com/office/drawing/2014/main" id="{E2D97E31-780C-2241-2CA2-E442DDAF2F81}"/>
              </a:ext>
            </a:extLst>
          </p:cNvPr>
          <p:cNvSpPr/>
          <p:nvPr/>
        </p:nvSpPr>
        <p:spPr>
          <a:xfrm>
            <a:off x="445556" y="511450"/>
            <a:ext cx="513258" cy="50627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90930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B98E65A-98FB-6D47-6FF7-F5CC6111DD9D}"/>
              </a:ext>
            </a:extLst>
          </p:cNvPr>
          <p:cNvSpPr>
            <a:spLocks noGrp="1"/>
          </p:cNvSpPr>
          <p:nvPr>
            <p:ph type="title"/>
          </p:nvPr>
        </p:nvSpPr>
        <p:spPr>
          <a:xfrm>
            <a:off x="972882" y="313664"/>
            <a:ext cx="8520600" cy="572700"/>
          </a:xfrm>
        </p:spPr>
        <p:txBody>
          <a:bodyPr/>
          <a:lstStyle/>
          <a:p>
            <a:r>
              <a:rPr lang="en-US" u="sng" dirty="0"/>
              <a:t>Highest Rating Category -:</a:t>
            </a:r>
          </a:p>
        </p:txBody>
      </p:sp>
      <p:sp>
        <p:nvSpPr>
          <p:cNvPr id="13" name="Content Placeholder 2">
            <a:extLst>
              <a:ext uri="{FF2B5EF4-FFF2-40B4-BE49-F238E27FC236}">
                <a16:creationId xmlns:a16="http://schemas.microsoft.com/office/drawing/2014/main" id="{C1C7B37B-2C95-27CA-8291-4C43DD218534}"/>
              </a:ext>
            </a:extLst>
          </p:cNvPr>
          <p:cNvSpPr>
            <a:spLocks noGrp="1"/>
          </p:cNvSpPr>
          <p:nvPr>
            <p:ph type="body" idx="1"/>
          </p:nvPr>
        </p:nvSpPr>
        <p:spPr>
          <a:xfrm>
            <a:off x="-110331" y="1772529"/>
            <a:ext cx="3177088" cy="2282875"/>
          </a:xfrm>
        </p:spPr>
        <p:txBody>
          <a:bodyPr/>
          <a:lstStyle/>
          <a:p>
            <a:r>
              <a:rPr lang="en-US" b="0" i="0" dirty="0">
                <a:solidFill>
                  <a:schemeClr val="bg1"/>
                </a:solidFill>
                <a:effectLst/>
                <a:latin typeface="+mn-lt"/>
              </a:rPr>
              <a:t>Above we saw every category has a slightly similar rating. There is not much difference.</a:t>
            </a:r>
            <a:endParaRPr lang="en-US" dirty="0">
              <a:solidFill>
                <a:schemeClr val="bg1"/>
              </a:solidFill>
              <a:latin typeface="+mn-lt"/>
            </a:endParaRPr>
          </a:p>
        </p:txBody>
      </p:sp>
      <p:pic>
        <p:nvPicPr>
          <p:cNvPr id="8" name="Picture 7" descr="Shape&#10;&#10;Description automatically generated">
            <a:extLst>
              <a:ext uri="{FF2B5EF4-FFF2-40B4-BE49-F238E27FC236}">
                <a16:creationId xmlns:a16="http://schemas.microsoft.com/office/drawing/2014/main" id="{0CCDF6EF-83A5-D091-3FB2-819CB65F5166}"/>
              </a:ext>
            </a:extLst>
          </p:cNvPr>
          <p:cNvPicPr>
            <a:picLocks noChangeAspect="1"/>
          </p:cNvPicPr>
          <p:nvPr/>
        </p:nvPicPr>
        <p:blipFill>
          <a:blip r:embed="rId2"/>
          <a:stretch>
            <a:fillRect/>
          </a:stretch>
        </p:blipFill>
        <p:spPr>
          <a:xfrm>
            <a:off x="2764971" y="1017726"/>
            <a:ext cx="6259454" cy="3680750"/>
          </a:xfrm>
          <a:prstGeom prst="rect">
            <a:avLst/>
          </a:prstGeom>
        </p:spPr>
      </p:pic>
      <p:sp>
        <p:nvSpPr>
          <p:cNvPr id="9" name="object 13">
            <a:extLst>
              <a:ext uri="{FF2B5EF4-FFF2-40B4-BE49-F238E27FC236}">
                <a16:creationId xmlns:a16="http://schemas.microsoft.com/office/drawing/2014/main" id="{84B05E2B-9ECF-B3DE-42B7-EA83005E3CB4}"/>
              </a:ext>
            </a:extLst>
          </p:cNvPr>
          <p:cNvSpPr/>
          <p:nvPr/>
        </p:nvSpPr>
        <p:spPr>
          <a:xfrm>
            <a:off x="459624" y="380091"/>
            <a:ext cx="513258" cy="50627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44602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DB94C-D5EE-4326-6215-989CCCF8ED8E}"/>
              </a:ext>
            </a:extLst>
          </p:cNvPr>
          <p:cNvSpPr>
            <a:spLocks noGrp="1"/>
          </p:cNvSpPr>
          <p:nvPr>
            <p:ph type="title"/>
          </p:nvPr>
        </p:nvSpPr>
        <p:spPr>
          <a:xfrm>
            <a:off x="1071241" y="290850"/>
            <a:ext cx="8520600" cy="572700"/>
          </a:xfrm>
        </p:spPr>
        <p:txBody>
          <a:bodyPr/>
          <a:lstStyle/>
          <a:p>
            <a:r>
              <a:rPr lang="en-IN" b="0" i="0" u="sng" dirty="0">
                <a:solidFill>
                  <a:schemeClr val="tx1"/>
                </a:solidFill>
                <a:effectLst/>
                <a:latin typeface="Roboto" panose="02000000000000000000" pitchFamily="2" charset="0"/>
              </a:rPr>
              <a:t> Average Ratings of Apps -:</a:t>
            </a:r>
            <a:br>
              <a:rPr lang="en-IN" b="0" i="0" u="sng" dirty="0">
                <a:solidFill>
                  <a:schemeClr val="tx1"/>
                </a:solidFill>
                <a:effectLst/>
                <a:latin typeface="Roboto" panose="02000000000000000000" pitchFamily="2" charset="0"/>
              </a:rPr>
            </a:br>
            <a:endParaRPr lang="en-IN" u="sng" dirty="0">
              <a:solidFill>
                <a:schemeClr val="tx1"/>
              </a:solidFill>
            </a:endParaRPr>
          </a:p>
        </p:txBody>
      </p:sp>
      <p:pic>
        <p:nvPicPr>
          <p:cNvPr id="5" name="Picture 4" descr="Shape, rectangle&#10;&#10;Description automatically generated">
            <a:extLst>
              <a:ext uri="{FF2B5EF4-FFF2-40B4-BE49-F238E27FC236}">
                <a16:creationId xmlns:a16="http://schemas.microsoft.com/office/drawing/2014/main" id="{9CFC0CA3-87BC-71E4-4A3B-A1E37B35E315}"/>
              </a:ext>
            </a:extLst>
          </p:cNvPr>
          <p:cNvPicPr>
            <a:picLocks noChangeAspect="1"/>
          </p:cNvPicPr>
          <p:nvPr/>
        </p:nvPicPr>
        <p:blipFill>
          <a:blip r:embed="rId2"/>
          <a:stretch>
            <a:fillRect/>
          </a:stretch>
        </p:blipFill>
        <p:spPr>
          <a:xfrm>
            <a:off x="0" y="950686"/>
            <a:ext cx="8961120" cy="4113684"/>
          </a:xfrm>
          <a:prstGeom prst="rect">
            <a:avLst/>
          </a:prstGeom>
          <a:solidFill>
            <a:schemeClr val="accent3">
              <a:lumMod val="75000"/>
            </a:schemeClr>
          </a:solidFill>
        </p:spPr>
      </p:pic>
      <p:sp>
        <p:nvSpPr>
          <p:cNvPr id="10" name="TextBox 9">
            <a:extLst>
              <a:ext uri="{FF2B5EF4-FFF2-40B4-BE49-F238E27FC236}">
                <a16:creationId xmlns:a16="http://schemas.microsoft.com/office/drawing/2014/main" id="{5758F52D-E16E-159D-7F5A-C021DE069CD7}"/>
              </a:ext>
            </a:extLst>
          </p:cNvPr>
          <p:cNvSpPr txBox="1"/>
          <p:nvPr/>
        </p:nvSpPr>
        <p:spPr>
          <a:xfrm>
            <a:off x="3397347" y="1821766"/>
            <a:ext cx="4874456" cy="1384995"/>
          </a:xfrm>
          <a:prstGeom prst="rect">
            <a:avLst/>
          </a:prstGeom>
          <a:noFill/>
        </p:spPr>
        <p:txBody>
          <a:bodyPr wrap="square" rtlCol="0">
            <a:spAutoFit/>
          </a:bodyPr>
          <a:lstStyle/>
          <a:p>
            <a:r>
              <a:rPr lang="en-US" b="0" i="0" dirty="0">
                <a:solidFill>
                  <a:schemeClr val="bg1"/>
                </a:solidFill>
                <a:effectLst/>
                <a:latin typeface="+mn-lt"/>
              </a:rPr>
              <a:t>In the conclusion is that most of the people have given top Ratings between 3.5 to 4.8 4-5: Top rated</a:t>
            </a:r>
          </a:p>
          <a:p>
            <a:pPr algn="l"/>
            <a:r>
              <a:rPr lang="en-US" b="0" i="0" dirty="0">
                <a:solidFill>
                  <a:schemeClr val="bg1"/>
                </a:solidFill>
                <a:effectLst/>
                <a:latin typeface="+mn-lt"/>
              </a:rPr>
              <a:t>3-4: Above average</a:t>
            </a:r>
          </a:p>
          <a:p>
            <a:pPr algn="l"/>
            <a:r>
              <a:rPr lang="en-US" b="0" i="0" dirty="0">
                <a:solidFill>
                  <a:schemeClr val="bg1"/>
                </a:solidFill>
                <a:effectLst/>
                <a:latin typeface="+mn-lt"/>
              </a:rPr>
              <a:t>2-3: Average</a:t>
            </a:r>
          </a:p>
          <a:p>
            <a:pPr algn="l"/>
            <a:r>
              <a:rPr lang="en-US" b="0" i="0" dirty="0">
                <a:solidFill>
                  <a:schemeClr val="bg1"/>
                </a:solidFill>
                <a:effectLst/>
                <a:latin typeface="+mn-lt"/>
              </a:rPr>
              <a:t>1-2: Below average</a:t>
            </a:r>
          </a:p>
          <a:p>
            <a:endParaRPr lang="en-IN" dirty="0">
              <a:solidFill>
                <a:schemeClr val="bg1"/>
              </a:solidFill>
              <a:latin typeface="+mn-lt"/>
            </a:endParaRPr>
          </a:p>
        </p:txBody>
      </p:sp>
      <p:sp>
        <p:nvSpPr>
          <p:cNvPr id="4" name="object 13">
            <a:extLst>
              <a:ext uri="{FF2B5EF4-FFF2-40B4-BE49-F238E27FC236}">
                <a16:creationId xmlns:a16="http://schemas.microsoft.com/office/drawing/2014/main" id="{9E563105-D6E9-516E-9866-F589821CEBA8}"/>
              </a:ext>
            </a:extLst>
          </p:cNvPr>
          <p:cNvSpPr/>
          <p:nvPr/>
        </p:nvSpPr>
        <p:spPr>
          <a:xfrm>
            <a:off x="459624" y="380091"/>
            <a:ext cx="513258" cy="50627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26375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F8A37E-618B-1780-8D8F-4D0B3FE63ED6}"/>
              </a:ext>
            </a:extLst>
          </p:cNvPr>
          <p:cNvSpPr txBox="1"/>
          <p:nvPr/>
        </p:nvSpPr>
        <p:spPr>
          <a:xfrm>
            <a:off x="1168456" y="273189"/>
            <a:ext cx="5881701"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dirty="0">
                <a:ln>
                  <a:noFill/>
                </a:ln>
                <a:solidFill>
                  <a:srgbClr val="FF0000"/>
                </a:solidFill>
                <a:effectLst/>
                <a:latin typeface="+mn-lt"/>
              </a:rPr>
              <a:t>Percentage of Paid apps v/s Free apps</a:t>
            </a:r>
            <a:endParaRPr kumimoji="0" lang="en-US" altLang="en-US" sz="2400" i="0" u="sng" strike="noStrike" cap="none" normalizeH="0" baseline="0" dirty="0">
              <a:ln>
                <a:noFill/>
              </a:ln>
              <a:solidFill>
                <a:srgbClr val="FF0000"/>
              </a:solidFill>
              <a:effectLst/>
              <a:latin typeface="+mn-lt"/>
            </a:endParaRPr>
          </a:p>
        </p:txBody>
      </p:sp>
      <p:sp>
        <p:nvSpPr>
          <p:cNvPr id="10" name="TextBox 9">
            <a:extLst>
              <a:ext uri="{FF2B5EF4-FFF2-40B4-BE49-F238E27FC236}">
                <a16:creationId xmlns:a16="http://schemas.microsoft.com/office/drawing/2014/main" id="{5617DD83-7E43-F9E9-1D70-8B4A46F997CC}"/>
              </a:ext>
            </a:extLst>
          </p:cNvPr>
          <p:cNvSpPr txBox="1"/>
          <p:nvPr/>
        </p:nvSpPr>
        <p:spPr>
          <a:xfrm>
            <a:off x="126609" y="1747388"/>
            <a:ext cx="3910820" cy="2246769"/>
          </a:xfrm>
          <a:prstGeom prst="rect">
            <a:avLst/>
          </a:prstGeom>
          <a:noFill/>
        </p:spPr>
        <p:txBody>
          <a:bodyPr wrap="square">
            <a:spAutoFit/>
          </a:bodyPr>
          <a:lstStyle/>
          <a:p>
            <a:pPr algn="l"/>
            <a:r>
              <a:rPr lang="en-US" sz="2000" b="0" i="0" dirty="0">
                <a:solidFill>
                  <a:schemeClr val="bg1"/>
                </a:solidFill>
                <a:effectLst/>
                <a:latin typeface="+mn-lt"/>
              </a:rPr>
              <a:t>From the above graph we can see that 92% of apps in google play store are free and 8%are paid.</a:t>
            </a:r>
          </a:p>
          <a:p>
            <a:pPr algn="l"/>
            <a:r>
              <a:rPr lang="en-US" sz="2000" b="0" i="0" dirty="0">
                <a:solidFill>
                  <a:schemeClr val="bg1"/>
                </a:solidFill>
                <a:effectLst/>
                <a:latin typeface="+mn-lt"/>
              </a:rPr>
              <a:t>From the above data, we also see value counts of free and paid apps.</a:t>
            </a:r>
          </a:p>
        </p:txBody>
      </p:sp>
      <p:sp>
        <p:nvSpPr>
          <p:cNvPr id="12" name="object 13">
            <a:extLst>
              <a:ext uri="{FF2B5EF4-FFF2-40B4-BE49-F238E27FC236}">
                <a16:creationId xmlns:a16="http://schemas.microsoft.com/office/drawing/2014/main" id="{BB606D48-4CA2-6EBF-22DA-B849D15B78AC}"/>
              </a:ext>
            </a:extLst>
          </p:cNvPr>
          <p:cNvSpPr/>
          <p:nvPr/>
        </p:nvSpPr>
        <p:spPr>
          <a:xfrm>
            <a:off x="541034" y="273189"/>
            <a:ext cx="513258" cy="506273"/>
          </a:xfrm>
          <a:prstGeom prst="rect">
            <a:avLst/>
          </a:prstGeom>
          <a:blipFill>
            <a:blip r:embed="rId2" cstate="print"/>
            <a:stretch>
              <a:fillRect/>
            </a:stretch>
          </a:blipFill>
        </p:spPr>
        <p:txBody>
          <a:bodyPr wrap="square" lIns="0" tIns="0" rIns="0" bIns="0" rtlCol="0"/>
          <a:lstStyle/>
          <a:p>
            <a:endParaRPr/>
          </a:p>
        </p:txBody>
      </p:sp>
      <p:sp>
        <p:nvSpPr>
          <p:cNvPr id="13" name="object 7">
            <a:extLst>
              <a:ext uri="{FF2B5EF4-FFF2-40B4-BE49-F238E27FC236}">
                <a16:creationId xmlns:a16="http://schemas.microsoft.com/office/drawing/2014/main" id="{FD67CF62-CA48-A720-EE63-ECE3EC1AA72B}"/>
              </a:ext>
            </a:extLst>
          </p:cNvPr>
          <p:cNvSpPr/>
          <p:nvPr/>
        </p:nvSpPr>
        <p:spPr>
          <a:xfrm>
            <a:off x="126609" y="1331323"/>
            <a:ext cx="3560878" cy="2938219"/>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4" name="Picture 3" descr="Chart, pie chart&#10;&#10;Description automatically generated">
            <a:extLst>
              <a:ext uri="{FF2B5EF4-FFF2-40B4-BE49-F238E27FC236}">
                <a16:creationId xmlns:a16="http://schemas.microsoft.com/office/drawing/2014/main" id="{2BF94268-63B3-FF78-42CC-9CC477F977FA}"/>
              </a:ext>
            </a:extLst>
          </p:cNvPr>
          <p:cNvPicPr>
            <a:picLocks noChangeAspect="1"/>
          </p:cNvPicPr>
          <p:nvPr/>
        </p:nvPicPr>
        <p:blipFill>
          <a:blip r:embed="rId3"/>
          <a:stretch>
            <a:fillRect/>
          </a:stretch>
        </p:blipFill>
        <p:spPr>
          <a:xfrm>
            <a:off x="4269544" y="824091"/>
            <a:ext cx="3833036" cy="4046220"/>
          </a:xfrm>
          <a:prstGeom prst="rect">
            <a:avLst/>
          </a:prstGeom>
        </p:spPr>
      </p:pic>
    </p:spTree>
    <p:extLst>
      <p:ext uri="{BB962C8B-B14F-4D97-AF65-F5344CB8AC3E}">
        <p14:creationId xmlns:p14="http://schemas.microsoft.com/office/powerpoint/2010/main" val="3077194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D91CBD2-C574-1148-19A8-7F81BB6DB7AB}"/>
              </a:ext>
            </a:extLst>
          </p:cNvPr>
          <p:cNvSpPr>
            <a:spLocks noGrp="1"/>
          </p:cNvSpPr>
          <p:nvPr>
            <p:ph type="title"/>
          </p:nvPr>
        </p:nvSpPr>
        <p:spPr>
          <a:xfrm>
            <a:off x="972882" y="332479"/>
            <a:ext cx="8520600" cy="572700"/>
          </a:xfrm>
        </p:spPr>
        <p:txBody>
          <a:bodyPr/>
          <a:lstStyle/>
          <a:p>
            <a:r>
              <a:rPr lang="en-US" b="0" i="0" u="sng" dirty="0">
                <a:solidFill>
                  <a:schemeClr val="tx1"/>
                </a:solidFill>
                <a:effectLst/>
                <a:latin typeface="Roboto" panose="02000000000000000000" pitchFamily="2" charset="0"/>
              </a:rPr>
              <a:t>Free vs Paid category wise-:</a:t>
            </a:r>
            <a:br>
              <a:rPr lang="en-US" b="0" i="0" u="sng" dirty="0">
                <a:solidFill>
                  <a:schemeClr val="tx1"/>
                </a:solidFill>
                <a:effectLst/>
                <a:latin typeface="Roboto" panose="02000000000000000000" pitchFamily="2" charset="0"/>
              </a:rPr>
            </a:br>
            <a:endParaRPr lang="en-US" u="sng" dirty="0">
              <a:solidFill>
                <a:schemeClr val="tx1"/>
              </a:solidFill>
            </a:endParaRPr>
          </a:p>
        </p:txBody>
      </p:sp>
      <p:sp>
        <p:nvSpPr>
          <p:cNvPr id="10" name="Content Placeholder 2">
            <a:extLst>
              <a:ext uri="{FF2B5EF4-FFF2-40B4-BE49-F238E27FC236}">
                <a16:creationId xmlns:a16="http://schemas.microsoft.com/office/drawing/2014/main" id="{5A0A2AF3-2914-159B-A4AF-DEA64F510EEC}"/>
              </a:ext>
            </a:extLst>
          </p:cNvPr>
          <p:cNvSpPr>
            <a:spLocks noGrp="1"/>
          </p:cNvSpPr>
          <p:nvPr>
            <p:ph idx="1"/>
          </p:nvPr>
        </p:nvSpPr>
        <p:spPr>
          <a:xfrm>
            <a:off x="-286177" y="731375"/>
            <a:ext cx="3451408" cy="3416400"/>
          </a:xfrm>
        </p:spPr>
        <p:txBody>
          <a:bodyPr/>
          <a:lstStyle/>
          <a:p>
            <a:r>
              <a:rPr lang="en-US" b="0" i="0" dirty="0">
                <a:solidFill>
                  <a:schemeClr val="bg1"/>
                </a:solidFill>
                <a:effectLst/>
                <a:latin typeface="+mn-lt"/>
              </a:rPr>
              <a:t>Every category has more than 75 % of apps that are free for user</a:t>
            </a:r>
            <a:endParaRPr lang="en-US" dirty="0">
              <a:solidFill>
                <a:schemeClr val="bg1"/>
              </a:solidFill>
              <a:latin typeface="+mn-lt"/>
            </a:endParaRPr>
          </a:p>
        </p:txBody>
      </p:sp>
      <p:pic>
        <p:nvPicPr>
          <p:cNvPr id="5" name="Picture 4" descr="Chart&#10;&#10;Description automatically generated">
            <a:extLst>
              <a:ext uri="{FF2B5EF4-FFF2-40B4-BE49-F238E27FC236}">
                <a16:creationId xmlns:a16="http://schemas.microsoft.com/office/drawing/2014/main" id="{0BD5B0AD-ED83-48A9-FD68-BD2FB299B5A9}"/>
              </a:ext>
            </a:extLst>
          </p:cNvPr>
          <p:cNvPicPr>
            <a:picLocks noChangeAspect="1"/>
          </p:cNvPicPr>
          <p:nvPr/>
        </p:nvPicPr>
        <p:blipFill>
          <a:blip r:embed="rId2"/>
          <a:stretch>
            <a:fillRect/>
          </a:stretch>
        </p:blipFill>
        <p:spPr>
          <a:xfrm>
            <a:off x="2926080" y="914400"/>
            <a:ext cx="6098345" cy="4051495"/>
          </a:xfrm>
          <a:prstGeom prst="rect">
            <a:avLst/>
          </a:prstGeom>
        </p:spPr>
      </p:pic>
      <p:sp>
        <p:nvSpPr>
          <p:cNvPr id="2" name="object 13">
            <a:extLst>
              <a:ext uri="{FF2B5EF4-FFF2-40B4-BE49-F238E27FC236}">
                <a16:creationId xmlns:a16="http://schemas.microsoft.com/office/drawing/2014/main" id="{0791E282-7CA2-C154-CED5-AC5FEFB5B70D}"/>
              </a:ext>
            </a:extLst>
          </p:cNvPr>
          <p:cNvSpPr/>
          <p:nvPr/>
        </p:nvSpPr>
        <p:spPr>
          <a:xfrm>
            <a:off x="459624" y="380091"/>
            <a:ext cx="513258" cy="50627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02364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E898A-F7CD-C7A4-869D-900A4BB9791B}"/>
              </a:ext>
            </a:extLst>
          </p:cNvPr>
          <p:cNvSpPr>
            <a:spLocks noGrp="1"/>
          </p:cNvSpPr>
          <p:nvPr>
            <p:ph type="title"/>
          </p:nvPr>
        </p:nvSpPr>
        <p:spPr>
          <a:xfrm>
            <a:off x="972882" y="95929"/>
            <a:ext cx="8520600" cy="572700"/>
          </a:xfrm>
        </p:spPr>
        <p:txBody>
          <a:bodyPr/>
          <a:lstStyle/>
          <a:p>
            <a:r>
              <a:rPr lang="en-IN" u="sng" dirty="0"/>
              <a:t>Paid Type Apps-:</a:t>
            </a:r>
          </a:p>
        </p:txBody>
      </p:sp>
      <p:pic>
        <p:nvPicPr>
          <p:cNvPr id="5" name="Content Placeholder 4" descr="Shape, rectangle&#10;&#10;Description automatically generated">
            <a:extLst>
              <a:ext uri="{FF2B5EF4-FFF2-40B4-BE49-F238E27FC236}">
                <a16:creationId xmlns:a16="http://schemas.microsoft.com/office/drawing/2014/main" id="{D2DF5A39-CC03-CE56-7DDB-E2AA728F410B}"/>
              </a:ext>
            </a:extLst>
          </p:cNvPr>
          <p:cNvPicPr>
            <a:picLocks noGrp="1" noChangeAspect="1"/>
          </p:cNvPicPr>
          <p:nvPr>
            <p:ph idx="1"/>
          </p:nvPr>
        </p:nvPicPr>
        <p:blipFill>
          <a:blip r:embed="rId2"/>
          <a:stretch>
            <a:fillRect/>
          </a:stretch>
        </p:blipFill>
        <p:spPr>
          <a:xfrm>
            <a:off x="147483" y="596823"/>
            <a:ext cx="8900651" cy="4644736"/>
          </a:xfr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3C458A09-B366-B371-A0F9-787B14E029DA}"/>
              </a:ext>
            </a:extLst>
          </p:cNvPr>
          <p:cNvSpPr txBox="1"/>
          <p:nvPr/>
        </p:nvSpPr>
        <p:spPr>
          <a:xfrm>
            <a:off x="2498162" y="1061723"/>
            <a:ext cx="5915793" cy="2462213"/>
          </a:xfrm>
          <a:prstGeom prst="rect">
            <a:avLst/>
          </a:prstGeom>
          <a:noFill/>
        </p:spPr>
        <p:txBody>
          <a:bodyPr wrap="square" rtlCol="0">
            <a:spAutoFit/>
          </a:bodyPr>
          <a:lstStyle/>
          <a:p>
            <a:pPr algn="l"/>
            <a:r>
              <a:rPr lang="en-US" b="0" i="0" dirty="0">
                <a:solidFill>
                  <a:schemeClr val="bg1"/>
                </a:solidFill>
                <a:effectLst/>
                <a:latin typeface="+mn-lt"/>
              </a:rPr>
              <a:t>-&gt; The paid apps charge the users a certain amount to download and install the app. This amount varies from one app to another.</a:t>
            </a:r>
          </a:p>
          <a:p>
            <a:pPr algn="l"/>
            <a:r>
              <a:rPr lang="en-US" b="0" i="0" dirty="0">
                <a:solidFill>
                  <a:schemeClr val="bg1"/>
                </a:solidFill>
                <a:effectLst/>
                <a:latin typeface="+mn-lt"/>
              </a:rPr>
              <a:t>-&gt; There are a lot of apps that charge a small amount whereas some apps charge a larger amount. In this case the price to download an app varies from USD 0.99 to USD 400.</a:t>
            </a:r>
          </a:p>
          <a:p>
            <a:pPr algn="l"/>
            <a:r>
              <a:rPr lang="en-US" b="0" i="0" dirty="0">
                <a:solidFill>
                  <a:schemeClr val="bg1"/>
                </a:solidFill>
                <a:effectLst/>
                <a:latin typeface="+mn-lt"/>
              </a:rPr>
              <a:t>-&gt; In order to select the top paid apps, it won't be fair to look just into the number of installs. This is because the apps that charge a lower installation fee will be installed by more number of people in general.</a:t>
            </a:r>
          </a:p>
          <a:p>
            <a:pPr algn="l"/>
            <a:r>
              <a:rPr lang="en-US" b="0" i="0" dirty="0">
                <a:solidFill>
                  <a:schemeClr val="bg1"/>
                </a:solidFill>
                <a:effectLst/>
                <a:latin typeface="+mn-lt"/>
              </a:rPr>
              <a:t>-&gt; Here a better way to determine the top apps in the paid category is by finding the revenue it generated through app installs.</a:t>
            </a:r>
          </a:p>
          <a:p>
            <a:endParaRPr lang="en-IN" dirty="0">
              <a:solidFill>
                <a:schemeClr val="bg1"/>
              </a:solidFill>
              <a:latin typeface="+mn-lt"/>
            </a:endParaRPr>
          </a:p>
        </p:txBody>
      </p:sp>
      <p:sp>
        <p:nvSpPr>
          <p:cNvPr id="8" name="object 13">
            <a:extLst>
              <a:ext uri="{FF2B5EF4-FFF2-40B4-BE49-F238E27FC236}">
                <a16:creationId xmlns:a16="http://schemas.microsoft.com/office/drawing/2014/main" id="{729031F2-E53B-C1DA-25DF-81BC8F073206}"/>
              </a:ext>
            </a:extLst>
          </p:cNvPr>
          <p:cNvSpPr/>
          <p:nvPr/>
        </p:nvSpPr>
        <p:spPr>
          <a:xfrm>
            <a:off x="459624" y="162356"/>
            <a:ext cx="513258" cy="50627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99390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2"/>
          <p:cNvSpPr txBox="1"/>
          <p:nvPr/>
        </p:nvSpPr>
        <p:spPr>
          <a:xfrm>
            <a:off x="813188" y="134140"/>
            <a:ext cx="5751195" cy="3657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400" b="1" u="none" strike="noStrike" cap="none" dirty="0">
                <a:solidFill>
                  <a:schemeClr val="tx1"/>
                </a:solidFill>
                <a:latin typeface="Amasis MT Pro" panose="02040504050005020304" pitchFamily="18" charset="0"/>
                <a:ea typeface="Arial"/>
                <a:cs typeface="Arial"/>
                <a:sym typeface="Arial"/>
              </a:rPr>
              <a:t>Agenda</a:t>
            </a:r>
          </a:p>
          <a:p>
            <a:pPr marL="0" marR="0" lvl="0" indent="0" algn="l" rtl="0">
              <a:lnSpc>
                <a:spcPct val="100000"/>
              </a:lnSpc>
              <a:spcBef>
                <a:spcPts val="0"/>
              </a:spcBef>
              <a:spcAft>
                <a:spcPts val="0"/>
              </a:spcAft>
              <a:buClr>
                <a:schemeClr val="dk1"/>
              </a:buClr>
              <a:buSzPts val="1800"/>
              <a:buFont typeface="Arial"/>
              <a:buNone/>
            </a:pPr>
            <a:endParaRPr lang="en-US" sz="1200" b="1" u="none" strike="noStrike" cap="none" dirty="0">
              <a:solidFill>
                <a:schemeClr val="tx2">
                  <a:lumMod val="10000"/>
                </a:schemeClr>
              </a:solidFill>
              <a:latin typeface="Amasis MT Pro" panose="02040504050005020304" pitchFamily="18" charset="0"/>
              <a:ea typeface="Arial"/>
              <a:cs typeface="Arial"/>
              <a:sym typeface="Arial"/>
            </a:endParaRPr>
          </a:p>
          <a:p>
            <a:pPr marL="2025650" lvl="4" indent="-285750">
              <a:lnSpc>
                <a:spcPct val="80000"/>
              </a:lnSpc>
              <a:buClr>
                <a:srgbClr val="000000"/>
              </a:buClr>
              <a:buSzPts val="1400"/>
              <a:buFont typeface="Wingdings" panose="05000000000000000000" pitchFamily="2" charset="2"/>
              <a:buChar char="q"/>
            </a:pPr>
            <a:r>
              <a:rPr lang="en-US" sz="1050" b="0" u="none" strike="noStrike" cap="none" dirty="0">
                <a:solidFill>
                  <a:schemeClr val="bg1"/>
                </a:solidFill>
                <a:latin typeface="Arial"/>
                <a:ea typeface="Arial"/>
                <a:cs typeface="Arial"/>
                <a:sym typeface="Arial"/>
              </a:rPr>
              <a:t> </a:t>
            </a:r>
            <a:r>
              <a:rPr lang="en-US" sz="1200" b="0" u="none" strike="noStrike" cap="none" dirty="0">
                <a:solidFill>
                  <a:schemeClr val="bg1"/>
                </a:solidFill>
                <a:latin typeface="+mn-lt"/>
                <a:ea typeface="Arial"/>
                <a:cs typeface="Arial"/>
                <a:sym typeface="Arial"/>
              </a:rPr>
              <a:t>Introduction</a:t>
            </a: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Category wise play store apps installs</a:t>
            </a:r>
            <a:endParaRPr lang="en-US" sz="1200" dirty="0">
              <a:solidFill>
                <a:schemeClr val="bg1"/>
              </a:solidFill>
              <a:latin typeface="+mn-lt"/>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Category wise most popular apps</a:t>
            </a:r>
            <a:endParaRPr lang="en-US" sz="1200" dirty="0">
              <a:solidFill>
                <a:schemeClr val="bg1"/>
              </a:solidFill>
              <a:latin typeface="+mn-lt"/>
            </a:endParaRPr>
          </a:p>
          <a:p>
            <a:pPr marL="2114550" lvl="4" indent="-285750">
              <a:lnSpc>
                <a:spcPct val="80000"/>
              </a:lnSpc>
              <a:buClr>
                <a:srgbClr val="000000"/>
              </a:buClr>
              <a:buSzPts val="1200"/>
              <a:buFont typeface="Wingdings" panose="05000000000000000000" pitchFamily="2" charset="2"/>
              <a:buChar char="q"/>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Top 10 apps in play store considering all the parameters</a:t>
            </a:r>
            <a:endParaRPr lang="en-US" sz="1200" dirty="0">
              <a:solidFill>
                <a:schemeClr val="bg1"/>
              </a:solidFill>
              <a:latin typeface="+mn-lt"/>
            </a:endParaRPr>
          </a:p>
          <a:p>
            <a:pPr marL="1828800" lvl="4">
              <a:lnSpc>
                <a:spcPct val="80000"/>
              </a:lnSpc>
              <a:buClr>
                <a:srgbClr val="000000"/>
              </a:buClr>
              <a:buSzPts val="1200"/>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Average installs, category wise</a:t>
            </a:r>
            <a:endParaRPr lang="en-US" sz="1200" dirty="0">
              <a:solidFill>
                <a:schemeClr val="bg1"/>
              </a:solidFill>
              <a:latin typeface="+mn-lt"/>
            </a:endParaRPr>
          </a:p>
          <a:p>
            <a:pPr marL="2114550" lvl="4" indent="-285750">
              <a:lnSpc>
                <a:spcPct val="80000"/>
              </a:lnSpc>
              <a:buClr>
                <a:srgbClr val="000000"/>
              </a:buClr>
              <a:buSzPts val="1200"/>
              <a:buFont typeface="Wingdings" panose="05000000000000000000" pitchFamily="2" charset="2"/>
              <a:buChar char="q"/>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Most installed apps in communication category</a:t>
            </a:r>
            <a:endParaRPr lang="en-US" sz="1200" dirty="0">
              <a:solidFill>
                <a:schemeClr val="bg1"/>
              </a:solidFill>
              <a:latin typeface="+mn-lt"/>
            </a:endParaRPr>
          </a:p>
          <a:p>
            <a:pPr lvl="4">
              <a:lnSpc>
                <a:spcPct val="80000"/>
              </a:lnSpc>
              <a:buClr>
                <a:srgbClr val="000000"/>
              </a:buClr>
              <a:buSzPts val="1200"/>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Average sizes of apps in each category</a:t>
            </a:r>
            <a:endParaRPr lang="en-US" sz="1200" dirty="0">
              <a:solidFill>
                <a:schemeClr val="bg1"/>
              </a:solidFill>
              <a:latin typeface="+mn-lt"/>
            </a:endParaRPr>
          </a:p>
          <a:p>
            <a:pPr marL="2114550" lvl="4" indent="-285750">
              <a:lnSpc>
                <a:spcPct val="80000"/>
              </a:lnSpc>
              <a:buClr>
                <a:srgbClr val="000000"/>
              </a:buClr>
              <a:buSzPts val="1200"/>
              <a:buFont typeface="Wingdings" panose="05000000000000000000" pitchFamily="2" charset="2"/>
              <a:buChar char="q"/>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Category wise percentage of paid apps</a:t>
            </a:r>
            <a:endParaRPr lang="en-US" sz="1200" dirty="0">
              <a:solidFill>
                <a:schemeClr val="bg1"/>
              </a:solidFill>
              <a:latin typeface="+mn-lt"/>
            </a:endParaRPr>
          </a:p>
          <a:p>
            <a:pPr marL="2114550" lvl="4" indent="-285750">
              <a:lnSpc>
                <a:spcPct val="80000"/>
              </a:lnSpc>
              <a:buClr>
                <a:srgbClr val="000000"/>
              </a:buClr>
              <a:buSzPts val="1200"/>
              <a:buFont typeface="Wingdings" panose="05000000000000000000" pitchFamily="2" charset="2"/>
              <a:buChar char="q"/>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Category wise top installed paid apps</a:t>
            </a:r>
            <a:endParaRPr lang="en-US" sz="1200" dirty="0">
              <a:solidFill>
                <a:schemeClr val="bg1"/>
              </a:solidFill>
              <a:latin typeface="+mn-lt"/>
            </a:endParaRPr>
          </a:p>
          <a:p>
            <a:pPr marL="2114550" lvl="4" indent="-285750">
              <a:lnSpc>
                <a:spcPct val="80000"/>
              </a:lnSpc>
              <a:buClr>
                <a:srgbClr val="000000"/>
              </a:buClr>
              <a:buSzPts val="1200"/>
              <a:buFont typeface="Wingdings" panose="05000000000000000000" pitchFamily="2" charset="2"/>
              <a:buChar char="q"/>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Average rating of paid apps</a:t>
            </a:r>
            <a:endParaRPr lang="en-US" sz="1200" dirty="0">
              <a:solidFill>
                <a:schemeClr val="bg1"/>
              </a:solidFill>
              <a:latin typeface="+mn-lt"/>
            </a:endParaRPr>
          </a:p>
          <a:p>
            <a:pPr marL="2114550" lvl="4" indent="-285750">
              <a:lnSpc>
                <a:spcPct val="80000"/>
              </a:lnSpc>
              <a:buClr>
                <a:srgbClr val="000000"/>
              </a:buClr>
              <a:buSzPts val="1200"/>
              <a:buFont typeface="Wingdings" panose="05000000000000000000" pitchFamily="2" charset="2"/>
              <a:buChar char="q"/>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Correlation between Rating ,Installs and Price </a:t>
            </a:r>
            <a:endParaRPr lang="en-US" sz="1200" dirty="0">
              <a:solidFill>
                <a:schemeClr val="bg1"/>
              </a:solidFill>
              <a:latin typeface="+mn-lt"/>
            </a:endParaRPr>
          </a:p>
          <a:p>
            <a:pPr marL="2114550" lvl="4" indent="-285750">
              <a:lnSpc>
                <a:spcPct val="80000"/>
              </a:lnSpc>
              <a:buClr>
                <a:srgbClr val="000000"/>
              </a:buClr>
              <a:buSzPts val="1200"/>
              <a:buFont typeface="Wingdings" panose="05000000000000000000" pitchFamily="2" charset="2"/>
              <a:buChar char="q"/>
            </a:pPr>
            <a:endParaRPr lang="en-US" sz="1200" b="0" u="none" strike="noStrike" cap="none" dirty="0">
              <a:solidFill>
                <a:schemeClr val="bg1"/>
              </a:solidFill>
              <a:latin typeface="+mn-lt"/>
              <a:ea typeface="Arial"/>
              <a:cs typeface="Arial"/>
              <a:sym typeface="Arial"/>
            </a:endParaRPr>
          </a:p>
          <a:p>
            <a:pPr marL="2038350" lvl="4" indent="-285750">
              <a:lnSpc>
                <a:spcPct val="80000"/>
              </a:lnSpc>
              <a:buClr>
                <a:srgbClr val="000000"/>
              </a:buClr>
              <a:buSzPts val="1200"/>
              <a:buFont typeface="Wingdings" panose="05000000000000000000" pitchFamily="2" charset="2"/>
              <a:buChar char="q"/>
            </a:pPr>
            <a:r>
              <a:rPr lang="en-US" sz="1200" b="0" u="none" strike="noStrike" cap="none" dirty="0">
                <a:solidFill>
                  <a:schemeClr val="bg1"/>
                </a:solidFill>
                <a:latin typeface="+mn-lt"/>
                <a:ea typeface="Arial"/>
                <a:cs typeface="Arial"/>
                <a:sym typeface="Arial"/>
              </a:rPr>
              <a:t> Category wise installed apps with content rating</a:t>
            </a:r>
            <a:endParaRPr lang="en-US" sz="1200" dirty="0">
              <a:solidFill>
                <a:schemeClr val="bg1"/>
              </a:solidFill>
              <a:latin typeface="+mn-lt"/>
            </a:endParaRPr>
          </a:p>
          <a:p>
            <a:pPr marL="2114550" lvl="4" indent="-285750">
              <a:lnSpc>
                <a:spcPct val="80000"/>
              </a:lnSpc>
              <a:buClr>
                <a:srgbClr val="000000"/>
              </a:buClr>
              <a:buSzPts val="1200"/>
              <a:buFont typeface="Wingdings" panose="05000000000000000000" pitchFamily="2" charset="2"/>
              <a:buChar char="q"/>
            </a:pPr>
            <a:endParaRPr lang="en-US" sz="1200" b="0" u="none" strike="noStrike" cap="none" dirty="0">
              <a:solidFill>
                <a:schemeClr val="bg1"/>
              </a:solidFill>
              <a:latin typeface="+mn-lt"/>
              <a:ea typeface="Arial"/>
              <a:cs typeface="Arial"/>
              <a:sym typeface="Arial"/>
            </a:endParaRPr>
          </a:p>
          <a:p>
            <a:pPr marL="2038350" lvl="4" indent="-285750">
              <a:lnSpc>
                <a:spcPct val="115000"/>
              </a:lnSpc>
              <a:buClr>
                <a:srgbClr val="000000"/>
              </a:buClr>
              <a:buSzPts val="1200"/>
              <a:buFont typeface="Wingdings" panose="05000000000000000000" pitchFamily="2" charset="2"/>
              <a:buChar char="q"/>
            </a:pPr>
            <a:r>
              <a:rPr lang="en-US" sz="1200" dirty="0">
                <a:solidFill>
                  <a:schemeClr val="bg1"/>
                </a:solidFill>
                <a:latin typeface="+mn-lt"/>
              </a:rPr>
              <a:t>Percentage reviews sentiment distribution</a:t>
            </a:r>
            <a:r>
              <a:rPr lang="en-US" sz="1200" b="0" u="none" strike="noStrike" cap="none" dirty="0">
                <a:solidFill>
                  <a:schemeClr val="tx2">
                    <a:lumMod val="10000"/>
                  </a:schemeClr>
                </a:solidFill>
                <a:latin typeface="+mn-lt"/>
                <a:ea typeface="Arial"/>
                <a:cs typeface="Arial"/>
                <a:sym typeface="Arial"/>
              </a:rPr>
              <a:t/>
            </a:r>
            <a:br>
              <a:rPr lang="en-US" sz="1200" b="0" u="none" strike="noStrike" cap="none" dirty="0">
                <a:solidFill>
                  <a:schemeClr val="tx2">
                    <a:lumMod val="10000"/>
                  </a:schemeClr>
                </a:solidFill>
                <a:latin typeface="+mn-lt"/>
                <a:ea typeface="Arial"/>
                <a:cs typeface="Arial"/>
                <a:sym typeface="Arial"/>
              </a:rPr>
            </a:br>
            <a:endParaRPr lang="en-US" sz="1200" dirty="0">
              <a:solidFill>
                <a:schemeClr val="tx2">
                  <a:lumMod val="10000"/>
                </a:schemeClr>
              </a:solidFill>
              <a:latin typeface="+mn-lt"/>
            </a:endParaRPr>
          </a:p>
          <a:p>
            <a:pPr marL="0" marR="0" lvl="0" indent="0" algn="l" rtl="0">
              <a:lnSpc>
                <a:spcPct val="100000"/>
              </a:lnSpc>
              <a:spcBef>
                <a:spcPts val="0"/>
              </a:spcBef>
              <a:spcAft>
                <a:spcPts val="0"/>
              </a:spcAft>
              <a:buClr>
                <a:schemeClr val="dk1"/>
              </a:buClr>
              <a:buSzPts val="1800"/>
              <a:buFont typeface="Arial"/>
              <a:buNone/>
            </a:pPr>
            <a:endParaRPr sz="1200" b="1" dirty="0">
              <a:solidFill>
                <a:schemeClr val="tx2">
                  <a:lumMod val="10000"/>
                </a:schemeClr>
              </a:solidFill>
              <a:latin typeface="Amasis MT Pro" panose="02040504050005020304" pitchFamily="18" charset="0"/>
            </a:endParaRPr>
          </a:p>
        </p:txBody>
      </p:sp>
      <p:sp>
        <p:nvSpPr>
          <p:cNvPr id="5" name="object 4">
            <a:extLst>
              <a:ext uri="{FF2B5EF4-FFF2-40B4-BE49-F238E27FC236}">
                <a16:creationId xmlns:a16="http://schemas.microsoft.com/office/drawing/2014/main" id="{4F5AC880-ADC3-9C4D-739F-393B79BF1DED}"/>
              </a:ext>
            </a:extLst>
          </p:cNvPr>
          <p:cNvSpPr/>
          <p:nvPr/>
        </p:nvSpPr>
        <p:spPr>
          <a:xfrm>
            <a:off x="358758" y="981107"/>
            <a:ext cx="2138645" cy="2956206"/>
          </a:xfrm>
          <a:prstGeom prst="rect">
            <a:avLst/>
          </a:prstGeom>
          <a:blipFill>
            <a:blip r:embed="rId3" cstate="print"/>
            <a:stretch>
              <a:fillRect/>
            </a:stretch>
          </a:blipFill>
        </p:spPr>
        <p:txBody>
          <a:bodyPr wrap="square" lIns="0" tIns="0" rIns="0" bIns="0" rtlCol="0"/>
          <a:lstStyle/>
          <a:p>
            <a:endParaRPr dirty="0"/>
          </a:p>
        </p:txBody>
      </p:sp>
      <p:sp>
        <p:nvSpPr>
          <p:cNvPr id="8" name="object 13">
            <a:extLst>
              <a:ext uri="{FF2B5EF4-FFF2-40B4-BE49-F238E27FC236}">
                <a16:creationId xmlns:a16="http://schemas.microsoft.com/office/drawing/2014/main" id="{107FC90A-B401-AC0B-4102-2C5041E447B6}"/>
              </a:ext>
            </a:extLst>
          </p:cNvPr>
          <p:cNvSpPr/>
          <p:nvPr/>
        </p:nvSpPr>
        <p:spPr>
          <a:xfrm>
            <a:off x="358758" y="150144"/>
            <a:ext cx="454430" cy="430032"/>
          </a:xfrm>
          <a:prstGeom prst="rect">
            <a:avLst/>
          </a:prstGeom>
          <a:blipFill>
            <a:blip r:embed="rId4" cstate="print"/>
            <a:stretch>
              <a:fillRect/>
            </a:stretch>
          </a:blipFill>
        </p:spPr>
        <p:txBody>
          <a:bodyPr wrap="square" lIns="0" tIns="0" rIns="0" bIns="0" rtlCol="0"/>
          <a:lstStyle/>
          <a:p>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2FBC-44D4-9F98-8A09-92062254D9D8}"/>
              </a:ext>
            </a:extLst>
          </p:cNvPr>
          <p:cNvSpPr>
            <a:spLocks noGrp="1"/>
          </p:cNvSpPr>
          <p:nvPr>
            <p:ph type="title"/>
          </p:nvPr>
        </p:nvSpPr>
        <p:spPr>
          <a:xfrm>
            <a:off x="847521" y="312827"/>
            <a:ext cx="8520600" cy="572700"/>
          </a:xfrm>
        </p:spPr>
        <p:txBody>
          <a:bodyPr/>
          <a:lstStyle/>
          <a:p>
            <a:r>
              <a:rPr lang="en-IN" dirty="0"/>
              <a:t>Revenue generated by App through the installs-:</a:t>
            </a:r>
          </a:p>
        </p:txBody>
      </p:sp>
      <p:pic>
        <p:nvPicPr>
          <p:cNvPr id="5" name="Content Placeholder 4" descr="A picture containing rectangle&#10;&#10;Description automatically generated">
            <a:extLst>
              <a:ext uri="{FF2B5EF4-FFF2-40B4-BE49-F238E27FC236}">
                <a16:creationId xmlns:a16="http://schemas.microsoft.com/office/drawing/2014/main" id="{A699091C-6D2D-B1D3-F99B-E7EA0AC428F1}"/>
              </a:ext>
            </a:extLst>
          </p:cNvPr>
          <p:cNvPicPr>
            <a:picLocks noGrp="1" noChangeAspect="1"/>
          </p:cNvPicPr>
          <p:nvPr>
            <p:ph idx="1"/>
          </p:nvPr>
        </p:nvPicPr>
        <p:blipFill>
          <a:blip r:embed="rId2"/>
          <a:stretch>
            <a:fillRect/>
          </a:stretch>
        </p:blipFill>
        <p:spPr>
          <a:xfrm>
            <a:off x="58994" y="1017724"/>
            <a:ext cx="3598606" cy="4125776"/>
          </a:xfrm>
          <a:effectLst>
            <a:outerShdw blurRad="76200" dir="13500000" sy="23000" kx="1200000" algn="br" rotWithShape="0">
              <a:prstClr val="black">
                <a:alpha val="20000"/>
              </a:prstClr>
            </a:outerShdw>
          </a:effectLst>
        </p:spPr>
      </p:pic>
      <p:pic>
        <p:nvPicPr>
          <p:cNvPr id="7" name="Picture 6" descr="Chart, bar chart&#10;&#10;Description automatically generated">
            <a:extLst>
              <a:ext uri="{FF2B5EF4-FFF2-40B4-BE49-F238E27FC236}">
                <a16:creationId xmlns:a16="http://schemas.microsoft.com/office/drawing/2014/main" id="{CBE164D9-1D01-FF08-C85E-D2140731850B}"/>
              </a:ext>
            </a:extLst>
          </p:cNvPr>
          <p:cNvPicPr>
            <a:picLocks noChangeAspect="1"/>
          </p:cNvPicPr>
          <p:nvPr/>
        </p:nvPicPr>
        <p:blipFill>
          <a:blip r:embed="rId3"/>
          <a:stretch>
            <a:fillRect/>
          </a:stretch>
        </p:blipFill>
        <p:spPr>
          <a:xfrm>
            <a:off x="3738716" y="1017724"/>
            <a:ext cx="5346290" cy="3790820"/>
          </a:xfrm>
          <a:prstGeom prst="rect">
            <a:avLst/>
          </a:prstGeom>
          <a:effectLst>
            <a:outerShdw blurRad="76200" dir="13500000" sy="23000" kx="1200000" algn="br" rotWithShape="0">
              <a:prstClr val="black">
                <a:alpha val="20000"/>
              </a:prstClr>
            </a:outerShdw>
          </a:effectLst>
        </p:spPr>
      </p:pic>
      <p:sp>
        <p:nvSpPr>
          <p:cNvPr id="11" name="TextBox 10">
            <a:extLst>
              <a:ext uri="{FF2B5EF4-FFF2-40B4-BE49-F238E27FC236}">
                <a16:creationId xmlns:a16="http://schemas.microsoft.com/office/drawing/2014/main" id="{BC2EFF3E-8734-7912-C2B3-7B9D54162E99}"/>
              </a:ext>
            </a:extLst>
          </p:cNvPr>
          <p:cNvSpPr txBox="1"/>
          <p:nvPr/>
        </p:nvSpPr>
        <p:spPr>
          <a:xfrm>
            <a:off x="6014441" y="1992496"/>
            <a:ext cx="3070565" cy="923330"/>
          </a:xfrm>
          <a:prstGeom prst="rect">
            <a:avLst/>
          </a:prstGeom>
          <a:noFill/>
        </p:spPr>
        <p:txBody>
          <a:bodyPr wrap="square" rtlCol="0">
            <a:spAutoFit/>
          </a:bodyPr>
          <a:lstStyle/>
          <a:p>
            <a:r>
              <a:rPr lang="en-IN" sz="1800" dirty="0">
                <a:solidFill>
                  <a:schemeClr val="bg1"/>
                </a:solidFill>
                <a:latin typeface="+mn-lt"/>
              </a:rPr>
              <a:t>Here is the top 10 paid apps which categories these Apps belong. </a:t>
            </a:r>
          </a:p>
        </p:txBody>
      </p:sp>
      <p:sp>
        <p:nvSpPr>
          <p:cNvPr id="12" name="TextBox 11">
            <a:extLst>
              <a:ext uri="{FF2B5EF4-FFF2-40B4-BE49-F238E27FC236}">
                <a16:creationId xmlns:a16="http://schemas.microsoft.com/office/drawing/2014/main" id="{A9ED506B-CB7C-B2D1-0465-046AB1F4A21D}"/>
              </a:ext>
            </a:extLst>
          </p:cNvPr>
          <p:cNvSpPr txBox="1"/>
          <p:nvPr/>
        </p:nvSpPr>
        <p:spPr>
          <a:xfrm>
            <a:off x="1275734" y="2571750"/>
            <a:ext cx="2381865" cy="1077218"/>
          </a:xfrm>
          <a:prstGeom prst="rect">
            <a:avLst/>
          </a:prstGeom>
          <a:noFill/>
        </p:spPr>
        <p:txBody>
          <a:bodyPr wrap="square" rtlCol="0">
            <a:spAutoFit/>
          </a:bodyPr>
          <a:lstStyle/>
          <a:p>
            <a:r>
              <a:rPr lang="en-IN" sz="1600" dirty="0">
                <a:solidFill>
                  <a:schemeClr val="bg1"/>
                </a:solidFill>
                <a:latin typeface="+mn-lt"/>
              </a:rPr>
              <a:t>Top 10 apps that generates highest revenues through their installation fees.</a:t>
            </a:r>
          </a:p>
        </p:txBody>
      </p:sp>
      <p:sp>
        <p:nvSpPr>
          <p:cNvPr id="13" name="object 13">
            <a:extLst>
              <a:ext uri="{FF2B5EF4-FFF2-40B4-BE49-F238E27FC236}">
                <a16:creationId xmlns:a16="http://schemas.microsoft.com/office/drawing/2014/main" id="{8811A5ED-FA55-9838-1341-C94DE9361B89}"/>
              </a:ext>
            </a:extLst>
          </p:cNvPr>
          <p:cNvSpPr/>
          <p:nvPr/>
        </p:nvSpPr>
        <p:spPr>
          <a:xfrm>
            <a:off x="393256" y="347227"/>
            <a:ext cx="513258" cy="50627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93898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D089C-1370-BF9B-5CF7-8D20EEC556D0}"/>
              </a:ext>
            </a:extLst>
          </p:cNvPr>
          <p:cNvSpPr>
            <a:spLocks noGrp="1"/>
          </p:cNvSpPr>
          <p:nvPr>
            <p:ph type="title"/>
          </p:nvPr>
        </p:nvSpPr>
        <p:spPr>
          <a:xfrm>
            <a:off x="908802" y="87127"/>
            <a:ext cx="7598569" cy="1092200"/>
          </a:xfrm>
        </p:spPr>
        <p:txBody>
          <a:bodyPr/>
          <a:lstStyle/>
          <a:p>
            <a:r>
              <a:rPr lang="en-US" u="sng" dirty="0">
                <a:solidFill>
                  <a:srgbClr val="FF0000"/>
                </a:solidFill>
                <a:latin typeface="+mn-lt"/>
                <a:cs typeface="Aharoni" panose="020B0604020202020204" pitchFamily="2" charset="-79"/>
              </a:rPr>
              <a:t>Content</a:t>
            </a:r>
            <a:r>
              <a:rPr lang="en-US" u="sng" dirty="0">
                <a:solidFill>
                  <a:srgbClr val="FF0000"/>
                </a:solidFill>
                <a:latin typeface="Aharoni" panose="020B0604020202020204" pitchFamily="2" charset="-79"/>
                <a:cs typeface="Aharoni" panose="020B0604020202020204" pitchFamily="2" charset="-79"/>
              </a:rPr>
              <a:t> </a:t>
            </a:r>
            <a:r>
              <a:rPr lang="en-US" u="sng" dirty="0">
                <a:solidFill>
                  <a:srgbClr val="FF0000"/>
                </a:solidFill>
                <a:latin typeface="+mn-lt"/>
                <a:cs typeface="Aharoni" panose="020B0604020202020204" pitchFamily="2" charset="-79"/>
              </a:rPr>
              <a:t>Rating</a:t>
            </a:r>
            <a:endParaRPr lang="en-IN" u="sng" dirty="0">
              <a:solidFill>
                <a:srgbClr val="FF0000"/>
              </a:solidFill>
              <a:latin typeface="+mn-lt"/>
              <a:cs typeface="Aharoni" panose="020B0604020202020204" pitchFamily="2" charset="-79"/>
            </a:endParaRPr>
          </a:p>
        </p:txBody>
      </p:sp>
      <p:pic>
        <p:nvPicPr>
          <p:cNvPr id="12" name="Content Placeholder 11" descr="Chart, pie chart&#10;&#10;Description automatically generated">
            <a:extLst>
              <a:ext uri="{FF2B5EF4-FFF2-40B4-BE49-F238E27FC236}">
                <a16:creationId xmlns:a16="http://schemas.microsoft.com/office/drawing/2014/main" id="{39A9F068-242A-814D-243C-A7B65C75F0D7}"/>
              </a:ext>
            </a:extLst>
          </p:cNvPr>
          <p:cNvPicPr>
            <a:picLocks noGrp="1" noChangeAspect="1"/>
          </p:cNvPicPr>
          <p:nvPr>
            <p:ph idx="1"/>
          </p:nvPr>
        </p:nvPicPr>
        <p:blipFill>
          <a:blip r:embed="rId2"/>
          <a:stretch>
            <a:fillRect/>
          </a:stretch>
        </p:blipFill>
        <p:spPr>
          <a:xfrm>
            <a:off x="4572001" y="826236"/>
            <a:ext cx="4508694" cy="3387038"/>
          </a:xfrm>
          <a:effectLst>
            <a:innerShdw blurRad="63500" dist="50800" dir="5400000">
              <a:prstClr val="black">
                <a:alpha val="50000"/>
              </a:prstClr>
            </a:innerShdw>
          </a:effectLst>
        </p:spPr>
      </p:pic>
      <p:sp>
        <p:nvSpPr>
          <p:cNvPr id="5" name="TextBox 4">
            <a:extLst>
              <a:ext uri="{FF2B5EF4-FFF2-40B4-BE49-F238E27FC236}">
                <a16:creationId xmlns:a16="http://schemas.microsoft.com/office/drawing/2014/main" id="{5341AF2C-D489-6D65-D31D-85503161A7E7}"/>
              </a:ext>
            </a:extLst>
          </p:cNvPr>
          <p:cNvSpPr txBox="1"/>
          <p:nvPr/>
        </p:nvSpPr>
        <p:spPr>
          <a:xfrm>
            <a:off x="421210" y="1918436"/>
            <a:ext cx="4572000" cy="1323439"/>
          </a:xfrm>
          <a:prstGeom prst="rect">
            <a:avLst/>
          </a:prstGeom>
          <a:noFill/>
          <a:effectLst>
            <a:outerShdw blurRad="50800" dist="38100" dir="18900000" algn="bl" rotWithShape="0">
              <a:prstClr val="black">
                <a:alpha val="40000"/>
              </a:prstClr>
            </a:outerShdw>
          </a:effectLst>
        </p:spPr>
        <p:txBody>
          <a:bodyPr wrap="square">
            <a:spAutoFit/>
          </a:bodyPr>
          <a:lstStyle/>
          <a:p>
            <a:r>
              <a:rPr lang="en-US" sz="2000" dirty="0">
                <a:solidFill>
                  <a:schemeClr val="bg1"/>
                </a:solidFill>
                <a:latin typeface="+mn-lt"/>
              </a:rPr>
              <a:t>we can see above that 82% Ratings are given by Everyone. We can assume that least are having age restrictions to use some apps</a:t>
            </a:r>
            <a:endParaRPr lang="en-IN" sz="2000" dirty="0">
              <a:solidFill>
                <a:schemeClr val="bg1"/>
              </a:solidFill>
              <a:latin typeface="+mn-lt"/>
            </a:endParaRPr>
          </a:p>
        </p:txBody>
      </p:sp>
      <p:sp>
        <p:nvSpPr>
          <p:cNvPr id="3" name="object 13">
            <a:extLst>
              <a:ext uri="{FF2B5EF4-FFF2-40B4-BE49-F238E27FC236}">
                <a16:creationId xmlns:a16="http://schemas.microsoft.com/office/drawing/2014/main" id="{8394245B-B871-A91D-CFB4-1D5F565F1C33}"/>
              </a:ext>
            </a:extLst>
          </p:cNvPr>
          <p:cNvSpPr/>
          <p:nvPr/>
        </p:nvSpPr>
        <p:spPr>
          <a:xfrm>
            <a:off x="421210" y="126954"/>
            <a:ext cx="513258" cy="50627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70721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FAA92-F053-AAF4-4193-90110F5C7651}"/>
              </a:ext>
            </a:extLst>
          </p:cNvPr>
          <p:cNvSpPr>
            <a:spLocks noGrp="1"/>
          </p:cNvSpPr>
          <p:nvPr>
            <p:ph type="title"/>
          </p:nvPr>
        </p:nvSpPr>
        <p:spPr>
          <a:xfrm>
            <a:off x="798397" y="309526"/>
            <a:ext cx="8520600" cy="572700"/>
          </a:xfrm>
        </p:spPr>
        <p:txBody>
          <a:bodyPr/>
          <a:lstStyle/>
          <a:p>
            <a:r>
              <a:rPr lang="en-US" b="0" i="0" u="sng" dirty="0">
                <a:solidFill>
                  <a:schemeClr val="tx1"/>
                </a:solidFill>
                <a:effectLst/>
                <a:latin typeface="Roboto" panose="02000000000000000000" pitchFamily="2" charset="0"/>
              </a:rPr>
              <a:t>Distribution of apps in term of their rating, size and type.</a:t>
            </a:r>
            <a:br>
              <a:rPr lang="en-US" b="0" i="0" u="sng" dirty="0">
                <a:solidFill>
                  <a:schemeClr val="tx1"/>
                </a:solidFill>
                <a:effectLst/>
                <a:latin typeface="Roboto" panose="02000000000000000000" pitchFamily="2" charset="0"/>
              </a:rPr>
            </a:br>
            <a:endParaRPr lang="en-IN" u="sng" dirty="0">
              <a:solidFill>
                <a:schemeClr val="tx1"/>
              </a:solidFill>
            </a:endParaRPr>
          </a:p>
        </p:txBody>
      </p:sp>
      <p:sp>
        <p:nvSpPr>
          <p:cNvPr id="3" name="Content Placeholder 2">
            <a:extLst>
              <a:ext uri="{FF2B5EF4-FFF2-40B4-BE49-F238E27FC236}">
                <a16:creationId xmlns:a16="http://schemas.microsoft.com/office/drawing/2014/main" id="{3F2911F3-4746-09E9-FC0C-A88F302616D4}"/>
              </a:ext>
            </a:extLst>
          </p:cNvPr>
          <p:cNvSpPr>
            <a:spLocks noGrp="1"/>
          </p:cNvSpPr>
          <p:nvPr>
            <p:ph idx="1"/>
          </p:nvPr>
        </p:nvSpPr>
        <p:spPr>
          <a:xfrm>
            <a:off x="-180668" y="927392"/>
            <a:ext cx="3592083" cy="4010368"/>
          </a:xfrm>
        </p:spPr>
        <p:txBody>
          <a:bodyPr/>
          <a:lstStyle/>
          <a:p>
            <a:r>
              <a:rPr lang="en-US" b="0" i="0" dirty="0">
                <a:solidFill>
                  <a:schemeClr val="bg1"/>
                </a:solidFill>
                <a:effectLst/>
                <a:latin typeface="+mn-lt"/>
              </a:rPr>
              <a:t>From this scatter plot, we can imply that majority of the free apps are small in size and having high rating. While for paid apps, we have quite equal distribution in term on size and rating.</a:t>
            </a:r>
            <a:endParaRPr lang="en-IN" dirty="0">
              <a:solidFill>
                <a:schemeClr val="bg1"/>
              </a:solidFill>
              <a:latin typeface="+mn-lt"/>
            </a:endParaRPr>
          </a:p>
        </p:txBody>
      </p:sp>
      <p:pic>
        <p:nvPicPr>
          <p:cNvPr id="5" name="Picture 4" descr="Chart, scatter chart&#10;&#10;Description automatically generated">
            <a:extLst>
              <a:ext uri="{FF2B5EF4-FFF2-40B4-BE49-F238E27FC236}">
                <a16:creationId xmlns:a16="http://schemas.microsoft.com/office/drawing/2014/main" id="{11430F87-47DC-0E0A-471F-8D4313A9343D}"/>
              </a:ext>
            </a:extLst>
          </p:cNvPr>
          <p:cNvPicPr>
            <a:picLocks noChangeAspect="1"/>
          </p:cNvPicPr>
          <p:nvPr/>
        </p:nvPicPr>
        <p:blipFill>
          <a:blip r:embed="rId2"/>
          <a:stretch>
            <a:fillRect/>
          </a:stretch>
        </p:blipFill>
        <p:spPr>
          <a:xfrm>
            <a:off x="3255565" y="1017725"/>
            <a:ext cx="5732585" cy="4162919"/>
          </a:xfrm>
          <a:prstGeom prst="rect">
            <a:avLst/>
          </a:prstGeom>
        </p:spPr>
      </p:pic>
      <p:sp>
        <p:nvSpPr>
          <p:cNvPr id="4" name="object 13">
            <a:extLst>
              <a:ext uri="{FF2B5EF4-FFF2-40B4-BE49-F238E27FC236}">
                <a16:creationId xmlns:a16="http://schemas.microsoft.com/office/drawing/2014/main" id="{1D354539-8792-A3FD-7CF5-64C74E0E9E2E}"/>
              </a:ext>
            </a:extLst>
          </p:cNvPr>
          <p:cNvSpPr/>
          <p:nvPr/>
        </p:nvSpPr>
        <p:spPr>
          <a:xfrm>
            <a:off x="341637" y="398536"/>
            <a:ext cx="513258" cy="506273"/>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883144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9BDE-853E-F3D8-2819-1813464F3DDA}"/>
              </a:ext>
            </a:extLst>
          </p:cNvPr>
          <p:cNvSpPr>
            <a:spLocks noGrp="1"/>
          </p:cNvSpPr>
          <p:nvPr>
            <p:ph type="title"/>
          </p:nvPr>
        </p:nvSpPr>
        <p:spPr>
          <a:xfrm>
            <a:off x="972882" y="189338"/>
            <a:ext cx="8520600" cy="572700"/>
          </a:xfrm>
        </p:spPr>
        <p:txBody>
          <a:bodyPr/>
          <a:lstStyle/>
          <a:p>
            <a:r>
              <a:rPr lang="en-US" u="sng" dirty="0"/>
              <a:t>Highest Number of Reviews for App-:</a:t>
            </a:r>
            <a:endParaRPr lang="en-IN" u="sng" dirty="0"/>
          </a:p>
        </p:txBody>
      </p:sp>
      <p:pic>
        <p:nvPicPr>
          <p:cNvPr id="23" name="Content Placeholder 22" descr="A picture containing chart&#10;&#10;Description automatically generated">
            <a:extLst>
              <a:ext uri="{FF2B5EF4-FFF2-40B4-BE49-F238E27FC236}">
                <a16:creationId xmlns:a16="http://schemas.microsoft.com/office/drawing/2014/main" id="{1A86C356-D8A7-A8B5-4AFA-3A9AF4BDDC02}"/>
              </a:ext>
            </a:extLst>
          </p:cNvPr>
          <p:cNvPicPr>
            <a:picLocks noGrp="1" noChangeAspect="1"/>
          </p:cNvPicPr>
          <p:nvPr>
            <p:ph idx="1"/>
          </p:nvPr>
        </p:nvPicPr>
        <p:blipFill>
          <a:blip r:embed="rId2"/>
          <a:stretch>
            <a:fillRect/>
          </a:stretch>
        </p:blipFill>
        <p:spPr>
          <a:xfrm>
            <a:off x="0" y="935501"/>
            <a:ext cx="9143999" cy="4207999"/>
          </a:xfrm>
        </p:spPr>
      </p:pic>
      <p:sp>
        <p:nvSpPr>
          <p:cNvPr id="21" name="Rectangle 18">
            <a:extLst>
              <a:ext uri="{FF2B5EF4-FFF2-40B4-BE49-F238E27FC236}">
                <a16:creationId xmlns:a16="http://schemas.microsoft.com/office/drawing/2014/main" id="{5BBEA9F0-D2ED-549D-A728-0FFB68F238F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935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700" b="0" i="0" u="none" strike="noStrike" cap="none" normalizeH="0" baseline="0">
              <a:ln>
                <a:noFill/>
              </a:ln>
              <a:solidFill>
                <a:srgbClr val="D5D5D5"/>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chemeClr val="tx1"/>
                </a:solidFill>
                <a:effectLst/>
              </a:rPr>
              <a:t/>
            </a:r>
            <a:br>
              <a:rPr kumimoji="0" lang="en-US" altLang="en-US" sz="6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TextBox 23">
            <a:extLst>
              <a:ext uri="{FF2B5EF4-FFF2-40B4-BE49-F238E27FC236}">
                <a16:creationId xmlns:a16="http://schemas.microsoft.com/office/drawing/2014/main" id="{8C592E0F-D689-2F61-9DC8-2F9078A90402}"/>
              </a:ext>
            </a:extLst>
          </p:cNvPr>
          <p:cNvSpPr txBox="1"/>
          <p:nvPr/>
        </p:nvSpPr>
        <p:spPr>
          <a:xfrm>
            <a:off x="4763425" y="3039500"/>
            <a:ext cx="4379650" cy="1200329"/>
          </a:xfrm>
          <a:prstGeom prst="rect">
            <a:avLst/>
          </a:prstGeom>
          <a:noFill/>
        </p:spPr>
        <p:txBody>
          <a:bodyPr wrap="square" rtlCol="0">
            <a:spAutoFit/>
          </a:bodyPr>
          <a:lstStyle/>
          <a:p>
            <a:r>
              <a:rPr lang="en-US" sz="1800" b="0" dirty="0">
                <a:solidFill>
                  <a:schemeClr val="bg1"/>
                </a:solidFill>
                <a:effectLst/>
                <a:latin typeface="+mn-lt"/>
              </a:rPr>
              <a:t>We can conclude that "Facebook", "WhatsApp Messenger", "Instagram" are the top three apps have highest reviews.</a:t>
            </a:r>
          </a:p>
          <a:p>
            <a:endParaRPr lang="en-IN" sz="1800" dirty="0">
              <a:solidFill>
                <a:schemeClr val="bg1"/>
              </a:solidFill>
              <a:latin typeface="+mn-lt"/>
            </a:endParaRPr>
          </a:p>
        </p:txBody>
      </p:sp>
      <p:sp>
        <p:nvSpPr>
          <p:cNvPr id="3" name="object 13">
            <a:extLst>
              <a:ext uri="{FF2B5EF4-FFF2-40B4-BE49-F238E27FC236}">
                <a16:creationId xmlns:a16="http://schemas.microsoft.com/office/drawing/2014/main" id="{D5F57FF3-A3C1-0DB8-2282-6A5332C38D36}"/>
              </a:ext>
            </a:extLst>
          </p:cNvPr>
          <p:cNvSpPr/>
          <p:nvPr/>
        </p:nvSpPr>
        <p:spPr>
          <a:xfrm>
            <a:off x="540740" y="255765"/>
            <a:ext cx="513258" cy="50627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09378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7457" y="209495"/>
            <a:ext cx="3924935" cy="456535"/>
          </a:xfrm>
          <a:prstGeom prst="rect">
            <a:avLst/>
          </a:prstGeom>
        </p:spPr>
        <p:txBody>
          <a:bodyPr vert="horz" wrap="square" lIns="0" tIns="12700" rIns="0" bIns="0" rtlCol="0">
            <a:spAutoFit/>
          </a:bodyPr>
          <a:lstStyle/>
          <a:p>
            <a:pPr marL="12700">
              <a:lnSpc>
                <a:spcPct val="100000"/>
              </a:lnSpc>
              <a:spcBef>
                <a:spcPts val="100"/>
              </a:spcBef>
            </a:pPr>
            <a:r>
              <a:rPr u="sng" spc="-110" dirty="0">
                <a:solidFill>
                  <a:srgbClr val="FF0000"/>
                </a:solidFill>
              </a:rPr>
              <a:t>Correlation</a:t>
            </a:r>
            <a:r>
              <a:rPr lang="en-US" u="sng" spc="-225" dirty="0">
                <a:solidFill>
                  <a:srgbClr val="FF0000"/>
                </a:solidFill>
              </a:rPr>
              <a:t>  </a:t>
            </a:r>
            <a:r>
              <a:rPr u="sng" spc="-90" dirty="0">
                <a:solidFill>
                  <a:srgbClr val="FF0000"/>
                </a:solidFill>
              </a:rPr>
              <a:t>Heatmap</a:t>
            </a:r>
            <a:endParaRPr u="sng" dirty="0">
              <a:solidFill>
                <a:srgbClr val="FF0000"/>
              </a:solidFill>
            </a:endParaRPr>
          </a:p>
        </p:txBody>
      </p:sp>
      <p:sp>
        <p:nvSpPr>
          <p:cNvPr id="3" name="object 3"/>
          <p:cNvSpPr txBox="1"/>
          <p:nvPr/>
        </p:nvSpPr>
        <p:spPr>
          <a:xfrm>
            <a:off x="342683" y="1507047"/>
            <a:ext cx="3877310" cy="2475037"/>
          </a:xfrm>
          <a:prstGeom prst="rect">
            <a:avLst/>
          </a:prstGeom>
        </p:spPr>
        <p:txBody>
          <a:bodyPr vert="horz" wrap="square" lIns="0" tIns="12700" rIns="0" bIns="0" rtlCol="0">
            <a:spAutoFit/>
          </a:bodyPr>
          <a:lstStyle/>
          <a:p>
            <a:r>
              <a:rPr lang="en-US" sz="1600" b="0" dirty="0">
                <a:solidFill>
                  <a:schemeClr val="bg1"/>
                </a:solidFill>
                <a:effectLst/>
                <a:latin typeface="+mn-lt"/>
              </a:rPr>
              <a:t>Clearly, we saw that reviews and installs </a:t>
            </a:r>
          </a:p>
          <a:p>
            <a:r>
              <a:rPr lang="en-US" sz="1600" b="0" dirty="0">
                <a:solidFill>
                  <a:schemeClr val="bg1"/>
                </a:solidFill>
                <a:effectLst/>
                <a:latin typeface="+mn-lt"/>
              </a:rPr>
              <a:t>are more correlated and the value is 0.64. It is much more obvious that a higher </a:t>
            </a:r>
          </a:p>
          <a:p>
            <a:r>
              <a:rPr lang="en-US" sz="1600" b="0" dirty="0">
                <a:solidFill>
                  <a:schemeClr val="bg1"/>
                </a:solidFill>
                <a:effectLst/>
                <a:latin typeface="+mn-lt"/>
              </a:rPr>
              <a:t>number of installs has a higher number of </a:t>
            </a:r>
          </a:p>
          <a:p>
            <a:r>
              <a:rPr lang="en-US" sz="1600" b="0" dirty="0">
                <a:solidFill>
                  <a:schemeClr val="bg1"/>
                </a:solidFill>
                <a:effectLst/>
                <a:latin typeface="+mn-lt"/>
              </a:rPr>
              <a:t>reviews.</a:t>
            </a:r>
          </a:p>
          <a:p>
            <a:r>
              <a:rPr lang="en-US" sz="1600" b="0" dirty="0">
                <a:solidFill>
                  <a:schemeClr val="bg1"/>
                </a:solidFill>
                <a:effectLst/>
                <a:latin typeface="+mn-lt"/>
              </a:rPr>
              <a:t/>
            </a:r>
            <a:br>
              <a:rPr lang="en-US" sz="1600" b="0" dirty="0">
                <a:solidFill>
                  <a:schemeClr val="bg1"/>
                </a:solidFill>
                <a:effectLst/>
                <a:latin typeface="+mn-lt"/>
              </a:rPr>
            </a:br>
            <a:r>
              <a:rPr lang="en-US" sz="1600" b="0" dirty="0">
                <a:solidFill>
                  <a:schemeClr val="bg1"/>
                </a:solidFill>
                <a:effectLst/>
                <a:latin typeface="+mn-lt"/>
              </a:rPr>
              <a:t>There is a negative correlation between </a:t>
            </a:r>
          </a:p>
          <a:p>
            <a:r>
              <a:rPr lang="en-US" sz="1600" b="0" dirty="0">
                <a:solidFill>
                  <a:schemeClr val="bg1"/>
                </a:solidFill>
                <a:effectLst/>
                <a:latin typeface="+mn-lt"/>
              </a:rPr>
              <a:t>price and install apps, with the price of the app influencing the number of installation </a:t>
            </a:r>
          </a:p>
          <a:p>
            <a:r>
              <a:rPr lang="en-US" sz="1600" b="0" dirty="0">
                <a:solidFill>
                  <a:schemeClr val="bg1"/>
                </a:solidFill>
                <a:effectLst/>
                <a:latin typeface="+mn-lt"/>
              </a:rPr>
              <a:t>of the app.</a:t>
            </a:r>
          </a:p>
        </p:txBody>
      </p:sp>
      <p:sp>
        <p:nvSpPr>
          <p:cNvPr id="8" name="object 13">
            <a:extLst>
              <a:ext uri="{FF2B5EF4-FFF2-40B4-BE49-F238E27FC236}">
                <a16:creationId xmlns:a16="http://schemas.microsoft.com/office/drawing/2014/main" id="{B37C2C76-ED0B-56EE-57E9-AB58F8B4BE07}"/>
              </a:ext>
            </a:extLst>
          </p:cNvPr>
          <p:cNvSpPr/>
          <p:nvPr/>
        </p:nvSpPr>
        <p:spPr>
          <a:xfrm>
            <a:off x="384724" y="224058"/>
            <a:ext cx="513258" cy="506273"/>
          </a:xfrm>
          <a:prstGeom prst="rect">
            <a:avLst/>
          </a:prstGeom>
          <a:blipFill>
            <a:blip r:embed="rId2" cstate="print"/>
            <a:stretch>
              <a:fillRect/>
            </a:stretch>
          </a:blipFill>
        </p:spPr>
        <p:txBody>
          <a:bodyPr wrap="square" lIns="0" tIns="0" rIns="0" bIns="0" rtlCol="0"/>
          <a:lstStyle/>
          <a:p>
            <a:endParaRPr/>
          </a:p>
        </p:txBody>
      </p:sp>
      <p:sp>
        <p:nvSpPr>
          <p:cNvPr id="10" name="object 7">
            <a:extLst>
              <a:ext uri="{FF2B5EF4-FFF2-40B4-BE49-F238E27FC236}">
                <a16:creationId xmlns:a16="http://schemas.microsoft.com/office/drawing/2014/main" id="{1969DF3D-6A6B-1651-6168-7CCE78F16A62}"/>
              </a:ext>
            </a:extLst>
          </p:cNvPr>
          <p:cNvSpPr/>
          <p:nvPr/>
        </p:nvSpPr>
        <p:spPr>
          <a:xfrm>
            <a:off x="245533" y="1134472"/>
            <a:ext cx="4175143" cy="322119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21" name="Picture 20" descr="Background pattern&#10;&#10;Description automatically generated">
            <a:extLst>
              <a:ext uri="{FF2B5EF4-FFF2-40B4-BE49-F238E27FC236}">
                <a16:creationId xmlns:a16="http://schemas.microsoft.com/office/drawing/2014/main" id="{6FDE67B5-17E8-6A9B-90DE-EB568AFBB809}"/>
              </a:ext>
            </a:extLst>
          </p:cNvPr>
          <p:cNvPicPr>
            <a:picLocks noChangeAspect="1"/>
          </p:cNvPicPr>
          <p:nvPr/>
        </p:nvPicPr>
        <p:blipFill>
          <a:blip r:embed="rId3"/>
          <a:stretch>
            <a:fillRect/>
          </a:stretch>
        </p:blipFill>
        <p:spPr>
          <a:xfrm>
            <a:off x="4872443" y="652407"/>
            <a:ext cx="4197815" cy="3860599"/>
          </a:xfrm>
          <a:prstGeom prst="rect">
            <a:avLst/>
          </a:prstGeom>
        </p:spPr>
      </p:pic>
      <p:pic>
        <p:nvPicPr>
          <p:cNvPr id="23" name="Picture 22" descr="Graphical user interface&#10;&#10;Description automatically generated">
            <a:extLst>
              <a:ext uri="{FF2B5EF4-FFF2-40B4-BE49-F238E27FC236}">
                <a16:creationId xmlns:a16="http://schemas.microsoft.com/office/drawing/2014/main" id="{CD5E5E3D-3A76-EBC7-4B57-F134BE25EDF4}"/>
              </a:ext>
            </a:extLst>
          </p:cNvPr>
          <p:cNvPicPr>
            <a:picLocks noChangeAspect="1"/>
          </p:cNvPicPr>
          <p:nvPr/>
        </p:nvPicPr>
        <p:blipFill>
          <a:blip r:embed="rId4"/>
          <a:stretch>
            <a:fillRect/>
          </a:stretch>
        </p:blipFill>
        <p:spPr>
          <a:xfrm>
            <a:off x="4700651" y="807703"/>
            <a:ext cx="4197816" cy="376076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100E13-926A-A2A5-B77A-B0BA09FD7B05}"/>
              </a:ext>
            </a:extLst>
          </p:cNvPr>
          <p:cNvSpPr txBox="1"/>
          <p:nvPr/>
        </p:nvSpPr>
        <p:spPr>
          <a:xfrm>
            <a:off x="1113664" y="173889"/>
            <a:ext cx="6422915"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Percentage of Review Sentiments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2E199607-C8A7-0C09-7EDA-A3A8DA644316}"/>
              </a:ext>
            </a:extLst>
          </p:cNvPr>
          <p:cNvSpPr/>
          <p:nvPr/>
        </p:nvSpPr>
        <p:spPr>
          <a:xfrm>
            <a:off x="430626" y="173889"/>
            <a:ext cx="513258" cy="506273"/>
          </a:xfrm>
          <a:prstGeom prst="rect">
            <a:avLst/>
          </a:prstGeom>
          <a:blipFill>
            <a:blip r:embed="rId2" cstate="print"/>
            <a:stretch>
              <a:fillRect/>
            </a:stretch>
          </a:blipFill>
        </p:spPr>
        <p:txBody>
          <a:bodyPr wrap="square" lIns="0" tIns="0" rIns="0" bIns="0" rtlCol="0"/>
          <a:lstStyle/>
          <a:p>
            <a:endParaRPr/>
          </a:p>
        </p:txBody>
      </p:sp>
      <p:sp>
        <p:nvSpPr>
          <p:cNvPr id="9" name="object 4">
            <a:extLst>
              <a:ext uri="{FF2B5EF4-FFF2-40B4-BE49-F238E27FC236}">
                <a16:creationId xmlns:a16="http://schemas.microsoft.com/office/drawing/2014/main" id="{AADB120C-D89D-E9E5-5D76-900A02B1352D}"/>
              </a:ext>
            </a:extLst>
          </p:cNvPr>
          <p:cNvSpPr txBox="1"/>
          <p:nvPr/>
        </p:nvSpPr>
        <p:spPr>
          <a:xfrm>
            <a:off x="5678303" y="752168"/>
            <a:ext cx="3108960" cy="2245487"/>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mn-lt"/>
              <a:cs typeface="Times New Roman"/>
            </a:endParaRPr>
          </a:p>
          <a:p>
            <a:pPr marL="91440" marR="84455" algn="just">
              <a:lnSpc>
                <a:spcPct val="100000"/>
              </a:lnSpc>
            </a:pPr>
            <a:r>
              <a:rPr sz="1600" spc="-5" dirty="0">
                <a:solidFill>
                  <a:srgbClr val="124F5C"/>
                </a:solidFill>
                <a:latin typeface="+mn-lt"/>
                <a:cs typeface="Arial MT"/>
              </a:rPr>
              <a:t>The</a:t>
            </a:r>
            <a:r>
              <a:rPr sz="1600" dirty="0">
                <a:solidFill>
                  <a:srgbClr val="124F5C"/>
                </a:solidFill>
                <a:latin typeface="+mn-lt"/>
                <a:cs typeface="Arial MT"/>
              </a:rPr>
              <a:t> </a:t>
            </a:r>
            <a:r>
              <a:rPr sz="1600" spc="-5" dirty="0">
                <a:solidFill>
                  <a:srgbClr val="124F5C"/>
                </a:solidFill>
                <a:latin typeface="+mn-lt"/>
                <a:cs typeface="Arial MT"/>
              </a:rPr>
              <a:t>number</a:t>
            </a:r>
            <a:r>
              <a:rPr sz="1600" dirty="0">
                <a:solidFill>
                  <a:srgbClr val="124F5C"/>
                </a:solidFill>
                <a:latin typeface="+mn-lt"/>
                <a:cs typeface="Arial MT"/>
              </a:rPr>
              <a:t> </a:t>
            </a:r>
            <a:r>
              <a:rPr sz="1600" spc="-5" dirty="0">
                <a:solidFill>
                  <a:srgbClr val="124F5C"/>
                </a:solidFill>
                <a:latin typeface="+mn-lt"/>
                <a:cs typeface="Arial MT"/>
              </a:rPr>
              <a:t>of</a:t>
            </a:r>
            <a:r>
              <a:rPr sz="1600" dirty="0">
                <a:solidFill>
                  <a:srgbClr val="124F5C"/>
                </a:solidFill>
                <a:latin typeface="+mn-lt"/>
                <a:cs typeface="Arial MT"/>
              </a:rPr>
              <a:t> </a:t>
            </a:r>
            <a:r>
              <a:rPr sz="1600" b="1" spc="-5" dirty="0">
                <a:solidFill>
                  <a:srgbClr val="124F5C"/>
                </a:solidFill>
                <a:latin typeface="+mn-lt"/>
                <a:cs typeface="Arial"/>
              </a:rPr>
              <a:t>Unique</a:t>
            </a:r>
            <a:r>
              <a:rPr sz="1600" b="1" dirty="0">
                <a:solidFill>
                  <a:srgbClr val="124F5C"/>
                </a:solidFill>
                <a:latin typeface="+mn-lt"/>
                <a:cs typeface="Arial"/>
              </a:rPr>
              <a:t> </a:t>
            </a:r>
            <a:r>
              <a:rPr sz="1600" spc="-5" dirty="0">
                <a:solidFill>
                  <a:srgbClr val="124F5C"/>
                </a:solidFill>
                <a:latin typeface="+mn-lt"/>
                <a:cs typeface="Arial MT"/>
              </a:rPr>
              <a:t>Apps </a:t>
            </a:r>
            <a:r>
              <a:rPr sz="1600" dirty="0">
                <a:solidFill>
                  <a:srgbClr val="124F5C"/>
                </a:solidFill>
                <a:latin typeface="+mn-lt"/>
                <a:cs typeface="Arial MT"/>
              </a:rPr>
              <a:t> </a:t>
            </a:r>
            <a:r>
              <a:rPr sz="1600" spc="-5" dirty="0">
                <a:solidFill>
                  <a:srgbClr val="124F5C"/>
                </a:solidFill>
                <a:latin typeface="+mn-lt"/>
                <a:cs typeface="Arial MT"/>
              </a:rPr>
              <a:t>from</a:t>
            </a:r>
            <a:r>
              <a:rPr sz="1600" dirty="0">
                <a:solidFill>
                  <a:srgbClr val="124F5C"/>
                </a:solidFill>
                <a:latin typeface="+mn-lt"/>
                <a:cs typeface="Arial MT"/>
              </a:rPr>
              <a:t> </a:t>
            </a:r>
            <a:r>
              <a:rPr sz="1600" spc="-5" dirty="0">
                <a:solidFill>
                  <a:srgbClr val="124F5C"/>
                </a:solidFill>
                <a:latin typeface="+mn-lt"/>
                <a:cs typeface="Arial MT"/>
              </a:rPr>
              <a:t>Play</a:t>
            </a:r>
            <a:r>
              <a:rPr sz="1600" dirty="0">
                <a:solidFill>
                  <a:srgbClr val="124F5C"/>
                </a:solidFill>
                <a:latin typeface="+mn-lt"/>
                <a:cs typeface="Arial MT"/>
              </a:rPr>
              <a:t> store</a:t>
            </a:r>
            <a:r>
              <a:rPr sz="1600" spc="5" dirty="0">
                <a:solidFill>
                  <a:srgbClr val="124F5C"/>
                </a:solidFill>
                <a:latin typeface="+mn-lt"/>
                <a:cs typeface="Arial MT"/>
              </a:rPr>
              <a:t> </a:t>
            </a:r>
            <a:r>
              <a:rPr sz="1600" spc="-5" dirty="0">
                <a:solidFill>
                  <a:srgbClr val="124F5C"/>
                </a:solidFill>
                <a:latin typeface="+mn-lt"/>
                <a:cs typeface="Arial MT"/>
              </a:rPr>
              <a:t>and</a:t>
            </a:r>
            <a:r>
              <a:rPr sz="1600" spc="434" dirty="0">
                <a:solidFill>
                  <a:srgbClr val="124F5C"/>
                </a:solidFill>
                <a:latin typeface="+mn-lt"/>
                <a:cs typeface="Arial MT"/>
              </a:rPr>
              <a:t> </a:t>
            </a:r>
            <a:r>
              <a:rPr sz="1600" dirty="0">
                <a:solidFill>
                  <a:srgbClr val="124F5C"/>
                </a:solidFill>
                <a:latin typeface="+mn-lt"/>
                <a:cs typeface="Arial MT"/>
              </a:rPr>
              <a:t>User </a:t>
            </a:r>
            <a:r>
              <a:rPr sz="1600" spc="-430" dirty="0">
                <a:solidFill>
                  <a:srgbClr val="124F5C"/>
                </a:solidFill>
                <a:latin typeface="+mn-lt"/>
                <a:cs typeface="Arial MT"/>
              </a:rPr>
              <a:t> </a:t>
            </a:r>
            <a:r>
              <a:rPr sz="1600" spc="-5" dirty="0">
                <a:solidFill>
                  <a:srgbClr val="124F5C"/>
                </a:solidFill>
                <a:latin typeface="+mn-lt"/>
                <a:cs typeface="Arial MT"/>
              </a:rPr>
              <a:t>reviews</a:t>
            </a:r>
            <a:r>
              <a:rPr sz="1600" dirty="0">
                <a:solidFill>
                  <a:srgbClr val="124F5C"/>
                </a:solidFill>
                <a:latin typeface="+mn-lt"/>
                <a:cs typeface="Arial MT"/>
              </a:rPr>
              <a:t> </a:t>
            </a:r>
            <a:r>
              <a:rPr sz="1600" spc="-5" dirty="0">
                <a:solidFill>
                  <a:srgbClr val="124F5C"/>
                </a:solidFill>
                <a:latin typeface="+mn-lt"/>
                <a:cs typeface="Arial MT"/>
              </a:rPr>
              <a:t>merged</a:t>
            </a:r>
            <a:r>
              <a:rPr sz="1600" dirty="0">
                <a:solidFill>
                  <a:srgbClr val="124F5C"/>
                </a:solidFill>
                <a:latin typeface="+mn-lt"/>
                <a:cs typeface="Arial MT"/>
              </a:rPr>
              <a:t> </a:t>
            </a:r>
            <a:r>
              <a:rPr sz="1600" spc="-5" dirty="0">
                <a:solidFill>
                  <a:srgbClr val="124F5C"/>
                </a:solidFill>
                <a:latin typeface="+mn-lt"/>
                <a:cs typeface="Arial MT"/>
              </a:rPr>
              <a:t>dataset</a:t>
            </a:r>
            <a:r>
              <a:rPr sz="1600" spc="434" dirty="0">
                <a:solidFill>
                  <a:srgbClr val="124F5C"/>
                </a:solidFill>
                <a:latin typeface="+mn-lt"/>
                <a:cs typeface="Arial MT"/>
              </a:rPr>
              <a:t> </a:t>
            </a:r>
            <a:r>
              <a:rPr sz="1600" dirty="0">
                <a:solidFill>
                  <a:srgbClr val="124F5C"/>
                </a:solidFill>
                <a:latin typeface="+mn-lt"/>
                <a:cs typeface="Arial MT"/>
              </a:rPr>
              <a:t>are </a:t>
            </a:r>
            <a:r>
              <a:rPr sz="1600" spc="5" dirty="0">
                <a:solidFill>
                  <a:srgbClr val="124F5C"/>
                </a:solidFill>
                <a:latin typeface="+mn-lt"/>
                <a:cs typeface="Arial MT"/>
              </a:rPr>
              <a:t> </a:t>
            </a:r>
            <a:r>
              <a:rPr sz="1600" b="1" spc="-5" dirty="0">
                <a:solidFill>
                  <a:srgbClr val="124F5C"/>
                </a:solidFill>
                <a:latin typeface="+mn-lt"/>
                <a:cs typeface="Arial"/>
              </a:rPr>
              <a:t>816.</a:t>
            </a:r>
            <a:endParaRPr sz="1600" dirty="0">
              <a:latin typeface="+mn-lt"/>
              <a:cs typeface="Arial"/>
            </a:endParaRPr>
          </a:p>
          <a:p>
            <a:pPr>
              <a:lnSpc>
                <a:spcPct val="100000"/>
              </a:lnSpc>
              <a:spcBef>
                <a:spcPts val="20"/>
              </a:spcBef>
            </a:pPr>
            <a:endParaRPr sz="1650" dirty="0">
              <a:latin typeface="+mn-lt"/>
              <a:cs typeface="Arial"/>
            </a:endParaRPr>
          </a:p>
          <a:p>
            <a:pPr marL="91440" marR="81280" algn="just">
              <a:lnSpc>
                <a:spcPct val="100000"/>
              </a:lnSpc>
              <a:spcBef>
                <a:spcPts val="5"/>
              </a:spcBef>
            </a:pPr>
            <a:r>
              <a:rPr sz="1600" spc="-5" dirty="0">
                <a:solidFill>
                  <a:srgbClr val="124F5C"/>
                </a:solidFill>
                <a:latin typeface="+mn-lt"/>
                <a:cs typeface="Arial MT"/>
              </a:rPr>
              <a:t>From</a:t>
            </a:r>
            <a:r>
              <a:rPr sz="1600" dirty="0">
                <a:solidFill>
                  <a:srgbClr val="124F5C"/>
                </a:solidFill>
                <a:latin typeface="+mn-lt"/>
                <a:cs typeface="Arial MT"/>
              </a:rPr>
              <a:t> </a:t>
            </a:r>
            <a:r>
              <a:rPr sz="1600" spc="-5" dirty="0">
                <a:solidFill>
                  <a:srgbClr val="124F5C"/>
                </a:solidFill>
                <a:latin typeface="+mn-lt"/>
                <a:cs typeface="Arial MT"/>
              </a:rPr>
              <a:t>Sentiment</a:t>
            </a:r>
            <a:r>
              <a:rPr sz="1600" dirty="0">
                <a:solidFill>
                  <a:srgbClr val="124F5C"/>
                </a:solidFill>
                <a:latin typeface="+mn-lt"/>
                <a:cs typeface="Arial MT"/>
              </a:rPr>
              <a:t> </a:t>
            </a:r>
            <a:r>
              <a:rPr sz="1600" spc="-5" dirty="0">
                <a:solidFill>
                  <a:srgbClr val="124F5C"/>
                </a:solidFill>
                <a:latin typeface="+mn-lt"/>
                <a:cs typeface="Arial MT"/>
              </a:rPr>
              <a:t>column</a:t>
            </a:r>
            <a:r>
              <a:rPr sz="1600" b="1" spc="-5" dirty="0">
                <a:solidFill>
                  <a:srgbClr val="124F5C"/>
                </a:solidFill>
                <a:latin typeface="+mn-lt"/>
                <a:cs typeface="Arial"/>
              </a:rPr>
              <a:t>,</a:t>
            </a:r>
            <a:r>
              <a:rPr sz="1600" b="1" dirty="0">
                <a:solidFill>
                  <a:srgbClr val="124F5C"/>
                </a:solidFill>
                <a:latin typeface="+mn-lt"/>
                <a:cs typeface="Arial"/>
              </a:rPr>
              <a:t> </a:t>
            </a:r>
            <a:r>
              <a:rPr sz="1600" b="1" spc="5" dirty="0">
                <a:solidFill>
                  <a:srgbClr val="124F5C"/>
                </a:solidFill>
                <a:latin typeface="+mn-lt"/>
                <a:cs typeface="Arial"/>
              </a:rPr>
              <a:t>64% </a:t>
            </a:r>
            <a:r>
              <a:rPr sz="1600" b="1" spc="10" dirty="0">
                <a:solidFill>
                  <a:srgbClr val="124F5C"/>
                </a:solidFill>
                <a:latin typeface="+mn-lt"/>
                <a:cs typeface="Arial"/>
              </a:rPr>
              <a:t> </a:t>
            </a:r>
            <a:r>
              <a:rPr sz="1600" spc="-5" dirty="0">
                <a:solidFill>
                  <a:srgbClr val="124F5C"/>
                </a:solidFill>
                <a:latin typeface="+mn-lt"/>
                <a:cs typeface="Arial MT"/>
              </a:rPr>
              <a:t>are </a:t>
            </a:r>
            <a:r>
              <a:rPr sz="1600" b="1" spc="-5" dirty="0">
                <a:solidFill>
                  <a:srgbClr val="124F5C"/>
                </a:solidFill>
                <a:latin typeface="+mn-lt"/>
                <a:cs typeface="Arial"/>
              </a:rPr>
              <a:t>Positive, </a:t>
            </a:r>
            <a:r>
              <a:rPr sz="1600" b="1" dirty="0">
                <a:solidFill>
                  <a:srgbClr val="124F5C"/>
                </a:solidFill>
                <a:latin typeface="+mn-lt"/>
                <a:cs typeface="Arial"/>
              </a:rPr>
              <a:t>22% </a:t>
            </a:r>
            <a:r>
              <a:rPr sz="1600" dirty="0">
                <a:solidFill>
                  <a:srgbClr val="124F5C"/>
                </a:solidFill>
                <a:latin typeface="+mn-lt"/>
                <a:cs typeface="Arial MT"/>
              </a:rPr>
              <a:t>are </a:t>
            </a:r>
            <a:r>
              <a:rPr sz="1600" b="1" spc="-5" dirty="0">
                <a:solidFill>
                  <a:srgbClr val="124F5C"/>
                </a:solidFill>
                <a:latin typeface="+mn-lt"/>
                <a:cs typeface="Arial"/>
              </a:rPr>
              <a:t>Negative </a:t>
            </a:r>
            <a:r>
              <a:rPr sz="1600" b="1" spc="-430" dirty="0">
                <a:solidFill>
                  <a:srgbClr val="124F5C"/>
                </a:solidFill>
                <a:latin typeface="+mn-lt"/>
                <a:cs typeface="Arial"/>
              </a:rPr>
              <a:t> </a:t>
            </a:r>
            <a:r>
              <a:rPr sz="1600" spc="-5" dirty="0">
                <a:solidFill>
                  <a:srgbClr val="124F5C"/>
                </a:solidFill>
                <a:latin typeface="+mn-lt"/>
                <a:cs typeface="Arial MT"/>
              </a:rPr>
              <a:t>and</a:t>
            </a:r>
            <a:r>
              <a:rPr sz="1600" spc="-10" dirty="0">
                <a:solidFill>
                  <a:srgbClr val="124F5C"/>
                </a:solidFill>
                <a:latin typeface="+mn-lt"/>
                <a:cs typeface="Arial MT"/>
              </a:rPr>
              <a:t> </a:t>
            </a:r>
            <a:r>
              <a:rPr sz="1600" b="1" spc="-5" dirty="0">
                <a:solidFill>
                  <a:srgbClr val="124F5C"/>
                </a:solidFill>
                <a:latin typeface="+mn-lt"/>
                <a:cs typeface="Arial"/>
              </a:rPr>
              <a:t>1</a:t>
            </a:r>
            <a:r>
              <a:rPr lang="en-IN" sz="1600" b="1" spc="-5" dirty="0">
                <a:solidFill>
                  <a:srgbClr val="124F5C"/>
                </a:solidFill>
                <a:latin typeface="+mn-lt"/>
                <a:cs typeface="Arial"/>
              </a:rPr>
              <a:t>4</a:t>
            </a:r>
            <a:r>
              <a:rPr sz="1600" b="1" spc="-5" dirty="0">
                <a:solidFill>
                  <a:srgbClr val="124F5C"/>
                </a:solidFill>
                <a:latin typeface="+mn-lt"/>
                <a:cs typeface="Arial"/>
              </a:rPr>
              <a:t>%</a:t>
            </a:r>
            <a:r>
              <a:rPr sz="1600" b="1" spc="15" dirty="0">
                <a:solidFill>
                  <a:srgbClr val="124F5C"/>
                </a:solidFill>
                <a:latin typeface="+mn-lt"/>
                <a:cs typeface="Arial"/>
              </a:rPr>
              <a:t> </a:t>
            </a:r>
            <a:r>
              <a:rPr sz="1600" spc="-5" dirty="0">
                <a:solidFill>
                  <a:srgbClr val="124F5C"/>
                </a:solidFill>
                <a:latin typeface="+mn-lt"/>
                <a:cs typeface="Arial MT"/>
              </a:rPr>
              <a:t>are</a:t>
            </a:r>
            <a:r>
              <a:rPr sz="1600" spc="5" dirty="0">
                <a:solidFill>
                  <a:srgbClr val="124F5C"/>
                </a:solidFill>
                <a:latin typeface="+mn-lt"/>
                <a:cs typeface="Arial MT"/>
              </a:rPr>
              <a:t> </a:t>
            </a:r>
            <a:r>
              <a:rPr sz="1600" b="1" spc="-5" dirty="0">
                <a:solidFill>
                  <a:srgbClr val="124F5C"/>
                </a:solidFill>
                <a:latin typeface="+mn-lt"/>
                <a:cs typeface="Arial"/>
              </a:rPr>
              <a:t>Neutral</a:t>
            </a:r>
            <a:r>
              <a:rPr sz="1600" b="1" spc="15" dirty="0">
                <a:solidFill>
                  <a:srgbClr val="124F5C"/>
                </a:solidFill>
                <a:latin typeface="+mn-lt"/>
                <a:cs typeface="Arial"/>
              </a:rPr>
              <a:t> </a:t>
            </a:r>
            <a:r>
              <a:rPr sz="1600" spc="-5" dirty="0">
                <a:solidFill>
                  <a:srgbClr val="124F5C"/>
                </a:solidFill>
                <a:latin typeface="+mn-lt"/>
                <a:cs typeface="Arial MT"/>
              </a:rPr>
              <a:t>values.</a:t>
            </a:r>
            <a:endParaRPr sz="1600" dirty="0">
              <a:latin typeface="+mn-lt"/>
              <a:cs typeface="Arial MT"/>
            </a:endParaRPr>
          </a:p>
        </p:txBody>
      </p:sp>
      <p:pic>
        <p:nvPicPr>
          <p:cNvPr id="4" name="Picture 3" descr="Chart, pie chart&#10;&#10;Description automatically generated">
            <a:extLst>
              <a:ext uri="{FF2B5EF4-FFF2-40B4-BE49-F238E27FC236}">
                <a16:creationId xmlns:a16="http://schemas.microsoft.com/office/drawing/2014/main" id="{917C07EB-1415-4C96-1F40-CC0F40D46E95}"/>
              </a:ext>
            </a:extLst>
          </p:cNvPr>
          <p:cNvPicPr>
            <a:picLocks noChangeAspect="1"/>
          </p:cNvPicPr>
          <p:nvPr/>
        </p:nvPicPr>
        <p:blipFill>
          <a:blip r:embed="rId3"/>
          <a:stretch>
            <a:fillRect/>
          </a:stretch>
        </p:blipFill>
        <p:spPr>
          <a:xfrm>
            <a:off x="91381" y="752168"/>
            <a:ext cx="5417142" cy="403368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41903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9F659-65A6-88A0-7F2D-677C4ED33F47}"/>
              </a:ext>
            </a:extLst>
          </p:cNvPr>
          <p:cNvSpPr>
            <a:spLocks noGrp="1"/>
          </p:cNvSpPr>
          <p:nvPr>
            <p:ph type="title"/>
          </p:nvPr>
        </p:nvSpPr>
        <p:spPr/>
        <p:txBody>
          <a:bodyPr/>
          <a:lstStyle/>
          <a:p>
            <a:r>
              <a:rPr lang="en-US" b="0" i="0" u="sng" dirty="0">
                <a:solidFill>
                  <a:schemeClr val="tx1"/>
                </a:solidFill>
                <a:effectLst/>
                <a:latin typeface="+mn-lt"/>
              </a:rPr>
              <a:t>Sentiment Analysis Based on Category</a:t>
            </a:r>
            <a:br>
              <a:rPr lang="en-US" b="0" i="0" u="sng" dirty="0">
                <a:solidFill>
                  <a:schemeClr val="tx1"/>
                </a:solidFill>
                <a:effectLst/>
                <a:latin typeface="+mn-lt"/>
              </a:rPr>
            </a:br>
            <a:endParaRPr lang="en-IN" u="sng" dirty="0">
              <a:solidFill>
                <a:schemeClr val="tx1"/>
              </a:solidFill>
              <a:latin typeface="+mn-lt"/>
            </a:endParaRPr>
          </a:p>
        </p:txBody>
      </p:sp>
      <p:sp>
        <p:nvSpPr>
          <p:cNvPr id="3" name="Text Placeholder 2">
            <a:extLst>
              <a:ext uri="{FF2B5EF4-FFF2-40B4-BE49-F238E27FC236}">
                <a16:creationId xmlns:a16="http://schemas.microsoft.com/office/drawing/2014/main" id="{EBCC0B49-3DB7-1476-B93D-EFC2E99E837F}"/>
              </a:ext>
            </a:extLst>
          </p:cNvPr>
          <p:cNvSpPr>
            <a:spLocks noGrp="1"/>
          </p:cNvSpPr>
          <p:nvPr>
            <p:ph type="body" idx="1"/>
          </p:nvPr>
        </p:nvSpPr>
        <p:spPr>
          <a:xfrm>
            <a:off x="5471652" y="1305233"/>
            <a:ext cx="3515506" cy="2809568"/>
          </a:xfrm>
        </p:spPr>
        <p:txBody>
          <a:bodyPr/>
          <a:lstStyle/>
          <a:p>
            <a:pPr algn="l"/>
            <a:r>
              <a:rPr lang="en-US" sz="1600" b="0" i="0" dirty="0">
                <a:solidFill>
                  <a:schemeClr val="bg1"/>
                </a:solidFill>
                <a:effectLst/>
                <a:latin typeface="+mn-lt"/>
              </a:rPr>
              <a:t>Here we notice that most of the reaction are from 'Game' category and very less from 'Comics', 'Events', </a:t>
            </a:r>
            <a:r>
              <a:rPr lang="en-US" sz="1600" b="0" i="0" dirty="0" smtClean="0">
                <a:solidFill>
                  <a:schemeClr val="bg1"/>
                </a:solidFill>
                <a:effectLst/>
                <a:latin typeface="+mn-lt"/>
              </a:rPr>
              <a:t>'Maps And Navigation</a:t>
            </a:r>
            <a:r>
              <a:rPr lang="en-US" sz="1600" b="0" i="0" dirty="0">
                <a:solidFill>
                  <a:schemeClr val="bg1"/>
                </a:solidFill>
                <a:effectLst/>
                <a:latin typeface="+mn-lt"/>
              </a:rPr>
              <a:t>' and 'Weather'.</a:t>
            </a:r>
          </a:p>
          <a:p>
            <a:pPr algn="l"/>
            <a:r>
              <a:rPr lang="en-US" sz="1600" b="0" i="0" dirty="0">
                <a:solidFill>
                  <a:schemeClr val="bg1"/>
                </a:solidFill>
                <a:effectLst/>
                <a:latin typeface="+mn-lt"/>
              </a:rPr>
              <a:t>-This shows that people take much interest in Game category app as compare to other apps.</a:t>
            </a:r>
          </a:p>
          <a:p>
            <a:endParaRPr lang="en-IN" sz="1600" dirty="0">
              <a:solidFill>
                <a:schemeClr val="bg1"/>
              </a:solidFill>
              <a:latin typeface="+mn-lt"/>
            </a:endParaRPr>
          </a:p>
        </p:txBody>
      </p:sp>
      <p:pic>
        <p:nvPicPr>
          <p:cNvPr id="8" name="Picture 7" descr="Chart&#10;&#10;Description automatically generated">
            <a:extLst>
              <a:ext uri="{FF2B5EF4-FFF2-40B4-BE49-F238E27FC236}">
                <a16:creationId xmlns:a16="http://schemas.microsoft.com/office/drawing/2014/main" id="{D59A5FA8-ABE7-F9AB-9927-02CCA13826B4}"/>
              </a:ext>
            </a:extLst>
          </p:cNvPr>
          <p:cNvPicPr>
            <a:picLocks noChangeAspect="1"/>
          </p:cNvPicPr>
          <p:nvPr/>
        </p:nvPicPr>
        <p:blipFill>
          <a:blip r:embed="rId2"/>
          <a:stretch>
            <a:fillRect/>
          </a:stretch>
        </p:blipFill>
        <p:spPr>
          <a:xfrm>
            <a:off x="-51619" y="1152475"/>
            <a:ext cx="5847735" cy="3991025"/>
          </a:xfrm>
          <a:prstGeom prst="rect">
            <a:avLst/>
          </a:prstGeom>
        </p:spPr>
      </p:pic>
    </p:spTree>
    <p:extLst>
      <p:ext uri="{BB962C8B-B14F-4D97-AF65-F5344CB8AC3E}">
        <p14:creationId xmlns:p14="http://schemas.microsoft.com/office/powerpoint/2010/main" val="2693410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DFFC55-06EA-3E8A-4942-3F72CF1AE6F5}"/>
              </a:ext>
            </a:extLst>
          </p:cNvPr>
          <p:cNvSpPr txBox="1"/>
          <p:nvPr/>
        </p:nvSpPr>
        <p:spPr>
          <a:xfrm>
            <a:off x="1008254" y="79997"/>
            <a:ext cx="7081235"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Proportionality-</a:t>
            </a:r>
          </a:p>
          <a:p>
            <a:pPr eaLnBrk="0" fontAlgn="base" hangingPunct="0">
              <a:spcBef>
                <a:spcPct val="0"/>
              </a:spcBef>
              <a:spcAft>
                <a:spcPct val="0"/>
              </a:spcAft>
              <a:buClrTx/>
            </a:pPr>
            <a:r>
              <a:rPr lang="en-IN" sz="2400" b="1" dirty="0" err="1">
                <a:solidFill>
                  <a:schemeClr val="tx1"/>
                </a:solidFill>
                <a:effectLst/>
                <a:latin typeface="+mn-lt"/>
              </a:rPr>
              <a:t>Sentiment_subjectivity</a:t>
            </a:r>
            <a:r>
              <a:rPr lang="en-IN" sz="2400" b="1" dirty="0">
                <a:solidFill>
                  <a:schemeClr val="tx1"/>
                </a:solidFill>
                <a:effectLst/>
                <a:latin typeface="+mn-lt"/>
              </a:rPr>
              <a:t> vs </a:t>
            </a:r>
            <a:r>
              <a:rPr lang="en-IN" sz="2400" b="1" dirty="0" err="1">
                <a:solidFill>
                  <a:schemeClr val="tx1"/>
                </a:solidFill>
                <a:effectLst/>
                <a:latin typeface="+mn-lt"/>
              </a:rPr>
              <a:t>sentiment_polarity</a:t>
            </a:r>
            <a:endParaRPr lang="en-IN" sz="2400" b="1" dirty="0">
              <a:solidFill>
                <a:schemeClr val="tx1"/>
              </a:solidFill>
              <a:effectLst/>
              <a:latin typeface="+mn-lt"/>
            </a:endParaRPr>
          </a:p>
        </p:txBody>
      </p:sp>
      <p:sp>
        <p:nvSpPr>
          <p:cNvPr id="6" name="object 13">
            <a:extLst>
              <a:ext uri="{FF2B5EF4-FFF2-40B4-BE49-F238E27FC236}">
                <a16:creationId xmlns:a16="http://schemas.microsoft.com/office/drawing/2014/main" id="{D0F50D0F-9D28-152C-7C2D-BEF10BC837F2}"/>
              </a:ext>
            </a:extLst>
          </p:cNvPr>
          <p:cNvSpPr/>
          <p:nvPr/>
        </p:nvSpPr>
        <p:spPr>
          <a:xfrm>
            <a:off x="397549" y="154638"/>
            <a:ext cx="513258" cy="506273"/>
          </a:xfrm>
          <a:prstGeom prst="rect">
            <a:avLst/>
          </a:prstGeom>
          <a:blipFill>
            <a:blip r:embed="rId2"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D2B3F091-FF1A-89AC-711E-1CF352193609}"/>
              </a:ext>
            </a:extLst>
          </p:cNvPr>
          <p:cNvSpPr txBox="1"/>
          <p:nvPr/>
        </p:nvSpPr>
        <p:spPr>
          <a:xfrm>
            <a:off x="22164" y="2044413"/>
            <a:ext cx="3325857" cy="1815882"/>
          </a:xfrm>
          <a:prstGeom prst="rect">
            <a:avLst/>
          </a:prstGeom>
          <a:noFill/>
        </p:spPr>
        <p:txBody>
          <a:bodyPr wrap="square">
            <a:spAutoFit/>
          </a:bodyPr>
          <a:lstStyle/>
          <a:p>
            <a:pPr algn="just"/>
            <a:r>
              <a:rPr lang="en-US" sz="1600" i="0" dirty="0">
                <a:solidFill>
                  <a:schemeClr val="accent5">
                    <a:lumMod val="50000"/>
                  </a:schemeClr>
                </a:solidFill>
                <a:effectLst/>
                <a:latin typeface="+mn-lt"/>
              </a:rPr>
              <a:t>From the scatter plot it can be concluded that sentiment subjectivity is not always proportional to sentiment polarity but in maximum number of case, shows a proportional behavior, when variance is too high or low</a:t>
            </a:r>
            <a:endParaRPr lang="en-IN" sz="1600" dirty="0">
              <a:solidFill>
                <a:schemeClr val="accent5">
                  <a:lumMod val="50000"/>
                </a:schemeClr>
              </a:solidFill>
              <a:latin typeface="+mn-lt"/>
            </a:endParaRPr>
          </a:p>
        </p:txBody>
      </p:sp>
      <p:pic>
        <p:nvPicPr>
          <p:cNvPr id="4" name="Picture 3" descr="Chart, scatter chart&#10;&#10;Description automatically generated">
            <a:extLst>
              <a:ext uri="{FF2B5EF4-FFF2-40B4-BE49-F238E27FC236}">
                <a16:creationId xmlns:a16="http://schemas.microsoft.com/office/drawing/2014/main" id="{D961D55D-42FE-AA5E-A0A3-3DDBC2D400F3}"/>
              </a:ext>
            </a:extLst>
          </p:cNvPr>
          <p:cNvPicPr>
            <a:picLocks noChangeAspect="1"/>
          </p:cNvPicPr>
          <p:nvPr/>
        </p:nvPicPr>
        <p:blipFill>
          <a:blip r:embed="rId3"/>
          <a:stretch>
            <a:fillRect/>
          </a:stretch>
        </p:blipFill>
        <p:spPr>
          <a:xfrm>
            <a:off x="3532237" y="883940"/>
            <a:ext cx="5589599" cy="4259560"/>
          </a:xfrm>
          <a:prstGeom prst="rect">
            <a:avLst/>
          </a:prstGeom>
        </p:spPr>
      </p:pic>
    </p:spTree>
    <p:extLst>
      <p:ext uri="{BB962C8B-B14F-4D97-AF65-F5344CB8AC3E}">
        <p14:creationId xmlns:p14="http://schemas.microsoft.com/office/powerpoint/2010/main" val="2668530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322320" cy="452120"/>
          </a:xfrm>
          <a:prstGeom prst="rect">
            <a:avLst/>
          </a:prstGeom>
        </p:spPr>
        <p:txBody>
          <a:bodyPr vert="horz" wrap="square" lIns="0" tIns="12700" rIns="0" bIns="0" rtlCol="0">
            <a:spAutoFit/>
          </a:bodyPr>
          <a:lstStyle/>
          <a:p>
            <a:pPr marL="12700">
              <a:lnSpc>
                <a:spcPct val="100000"/>
              </a:lnSpc>
              <a:spcBef>
                <a:spcPts val="100"/>
              </a:spcBef>
            </a:pPr>
            <a:r>
              <a:rPr sz="2800" u="sng" spc="-85" dirty="0"/>
              <a:t>Challenges</a:t>
            </a:r>
            <a:r>
              <a:rPr sz="2800" u="sng" spc="-204" dirty="0"/>
              <a:t> </a:t>
            </a:r>
            <a:r>
              <a:rPr sz="2800" u="sng" spc="-70" dirty="0"/>
              <a:t>Faced</a:t>
            </a:r>
            <a:r>
              <a:rPr lang="en-IN" sz="2800" u="sng" spc="-70" dirty="0"/>
              <a:t> -:</a:t>
            </a:r>
            <a:endParaRPr sz="2800" u="sng" dirty="0"/>
          </a:p>
        </p:txBody>
      </p:sp>
      <p:sp>
        <p:nvSpPr>
          <p:cNvPr id="3" name="object 3"/>
          <p:cNvSpPr txBox="1"/>
          <p:nvPr/>
        </p:nvSpPr>
        <p:spPr>
          <a:xfrm>
            <a:off x="190832" y="1715832"/>
            <a:ext cx="8775290" cy="1893467"/>
          </a:xfrm>
          <a:prstGeom prst="rect">
            <a:avLst/>
          </a:prstGeom>
        </p:spPr>
        <p:txBody>
          <a:bodyPr vert="horz" wrap="square" lIns="0" tIns="53340" rIns="0" bIns="0" rtlCol="0">
            <a:spAutoFit/>
          </a:bodyPr>
          <a:lstStyle/>
          <a:p>
            <a:pPr marL="469900" indent="-457200" algn="just">
              <a:lnSpc>
                <a:spcPct val="100000"/>
              </a:lnSpc>
              <a:spcBef>
                <a:spcPts val="420"/>
              </a:spcBef>
              <a:buFont typeface="AoyagiKouzanFontT"/>
              <a:buChar char="❏"/>
              <a:tabLst>
                <a:tab pos="469900" algn="l"/>
              </a:tabLst>
            </a:pPr>
            <a:r>
              <a:rPr sz="1800" spc="40" dirty="0">
                <a:solidFill>
                  <a:srgbClr val="124F5B"/>
                </a:solidFill>
                <a:latin typeface="+mn-lt"/>
                <a:cs typeface="Verdana"/>
              </a:rPr>
              <a:t>Reading</a:t>
            </a:r>
            <a:r>
              <a:rPr sz="1800" spc="-165" dirty="0">
                <a:solidFill>
                  <a:srgbClr val="124F5B"/>
                </a:solidFill>
                <a:latin typeface="+mn-lt"/>
                <a:cs typeface="Verdana"/>
              </a:rPr>
              <a:t> </a:t>
            </a:r>
            <a:r>
              <a:rPr sz="1800" spc="35" dirty="0">
                <a:solidFill>
                  <a:srgbClr val="124F5B"/>
                </a:solidFill>
                <a:latin typeface="+mn-lt"/>
                <a:cs typeface="Verdana"/>
              </a:rPr>
              <a:t>the</a:t>
            </a:r>
            <a:r>
              <a:rPr sz="1800" spc="-160" dirty="0">
                <a:solidFill>
                  <a:srgbClr val="124F5B"/>
                </a:solidFill>
                <a:latin typeface="+mn-lt"/>
                <a:cs typeface="Verdana"/>
              </a:rPr>
              <a:t> </a:t>
            </a:r>
            <a:r>
              <a:rPr sz="1800" spc="5" dirty="0">
                <a:solidFill>
                  <a:srgbClr val="124F5B"/>
                </a:solidFill>
                <a:latin typeface="+mn-lt"/>
                <a:cs typeface="Verdana"/>
              </a:rPr>
              <a:t>dataset</a:t>
            </a:r>
            <a:r>
              <a:rPr sz="1800" spc="-165" dirty="0">
                <a:solidFill>
                  <a:srgbClr val="124F5B"/>
                </a:solidFill>
                <a:latin typeface="+mn-lt"/>
                <a:cs typeface="Verdana"/>
              </a:rPr>
              <a:t> </a:t>
            </a:r>
            <a:r>
              <a:rPr sz="1800" spc="50" dirty="0">
                <a:solidFill>
                  <a:srgbClr val="124F5B"/>
                </a:solidFill>
                <a:latin typeface="+mn-lt"/>
                <a:cs typeface="Verdana"/>
              </a:rPr>
              <a:t>and</a:t>
            </a:r>
            <a:r>
              <a:rPr sz="1800" spc="-160" dirty="0">
                <a:solidFill>
                  <a:srgbClr val="124F5B"/>
                </a:solidFill>
                <a:latin typeface="+mn-lt"/>
                <a:cs typeface="Verdana"/>
              </a:rPr>
              <a:t> </a:t>
            </a:r>
            <a:r>
              <a:rPr sz="1800" spc="55" dirty="0">
                <a:solidFill>
                  <a:srgbClr val="124F5B"/>
                </a:solidFill>
                <a:latin typeface="+mn-lt"/>
                <a:cs typeface="Verdana"/>
              </a:rPr>
              <a:t>comprehending</a:t>
            </a:r>
            <a:r>
              <a:rPr sz="1800" spc="-165" dirty="0">
                <a:solidFill>
                  <a:srgbClr val="124F5B"/>
                </a:solidFill>
                <a:latin typeface="+mn-lt"/>
                <a:cs typeface="Verdana"/>
              </a:rPr>
              <a:t> </a:t>
            </a:r>
            <a:r>
              <a:rPr sz="1800" spc="35" dirty="0">
                <a:solidFill>
                  <a:srgbClr val="124F5B"/>
                </a:solidFill>
                <a:latin typeface="+mn-lt"/>
                <a:cs typeface="Verdana"/>
              </a:rPr>
              <a:t>the</a:t>
            </a:r>
            <a:r>
              <a:rPr sz="1800" spc="-160" dirty="0">
                <a:solidFill>
                  <a:srgbClr val="124F5B"/>
                </a:solidFill>
                <a:latin typeface="+mn-lt"/>
                <a:cs typeface="Verdana"/>
              </a:rPr>
              <a:t> </a:t>
            </a:r>
            <a:r>
              <a:rPr sz="1800" spc="45" dirty="0">
                <a:solidFill>
                  <a:srgbClr val="124F5B"/>
                </a:solidFill>
                <a:latin typeface="+mn-lt"/>
                <a:cs typeface="Verdana"/>
              </a:rPr>
              <a:t>problem</a:t>
            </a:r>
            <a:r>
              <a:rPr sz="1800" spc="-165" dirty="0">
                <a:solidFill>
                  <a:srgbClr val="124F5B"/>
                </a:solidFill>
                <a:latin typeface="+mn-lt"/>
                <a:cs typeface="Verdana"/>
              </a:rPr>
              <a:t> </a:t>
            </a:r>
            <a:r>
              <a:rPr sz="1800" spc="-5" dirty="0">
                <a:solidFill>
                  <a:srgbClr val="124F5B"/>
                </a:solidFill>
                <a:latin typeface="+mn-lt"/>
                <a:cs typeface="Verdana"/>
              </a:rPr>
              <a:t>statement.</a:t>
            </a:r>
            <a:endParaRPr sz="1800" dirty="0">
              <a:latin typeface="+mn-lt"/>
              <a:cs typeface="Verdana"/>
            </a:endParaRPr>
          </a:p>
          <a:p>
            <a:pPr marL="469265" marR="10795" indent="-457200" algn="just">
              <a:lnSpc>
                <a:spcPct val="114999"/>
              </a:lnSpc>
              <a:buFont typeface="AoyagiKouzanFontT"/>
              <a:buChar char="❏"/>
              <a:tabLst>
                <a:tab pos="469900" algn="l"/>
              </a:tabLst>
            </a:pPr>
            <a:r>
              <a:rPr sz="1800" spc="30" dirty="0">
                <a:solidFill>
                  <a:srgbClr val="124F5B"/>
                </a:solidFill>
                <a:latin typeface="+mn-lt"/>
                <a:cs typeface="Verdana"/>
              </a:rPr>
              <a:t>Examining </a:t>
            </a:r>
            <a:r>
              <a:rPr sz="1800" spc="35" dirty="0">
                <a:solidFill>
                  <a:srgbClr val="124F5B"/>
                </a:solidFill>
                <a:latin typeface="+mn-lt"/>
                <a:cs typeface="Verdana"/>
              </a:rPr>
              <a:t>the </a:t>
            </a:r>
            <a:r>
              <a:rPr sz="1800" spc="10" dirty="0">
                <a:solidFill>
                  <a:srgbClr val="124F5B"/>
                </a:solidFill>
                <a:latin typeface="+mn-lt"/>
                <a:cs typeface="Verdana"/>
              </a:rPr>
              <a:t>business </a:t>
            </a:r>
            <a:r>
              <a:rPr sz="1800" spc="-15" dirty="0">
                <a:solidFill>
                  <a:srgbClr val="124F5B"/>
                </a:solidFill>
                <a:latin typeface="+mn-lt"/>
                <a:cs typeface="Verdana"/>
              </a:rPr>
              <a:t>KPIs </a:t>
            </a:r>
            <a:r>
              <a:rPr sz="1800" spc="-20" dirty="0">
                <a:solidFill>
                  <a:srgbClr val="124F5B"/>
                </a:solidFill>
                <a:latin typeface="+mn-lt"/>
                <a:cs typeface="Verdana"/>
              </a:rPr>
              <a:t>for </a:t>
            </a:r>
            <a:r>
              <a:rPr sz="1800" spc="55" dirty="0">
                <a:solidFill>
                  <a:srgbClr val="124F5B"/>
                </a:solidFill>
                <a:latin typeface="+mn-lt"/>
                <a:cs typeface="Verdana"/>
              </a:rPr>
              <a:t>app </a:t>
            </a:r>
            <a:r>
              <a:rPr sz="1800" spc="35" dirty="0">
                <a:solidFill>
                  <a:srgbClr val="124F5B"/>
                </a:solidFill>
                <a:latin typeface="+mn-lt"/>
                <a:cs typeface="Verdana"/>
              </a:rPr>
              <a:t>development </a:t>
            </a:r>
            <a:r>
              <a:rPr sz="1800" spc="50" dirty="0">
                <a:solidFill>
                  <a:srgbClr val="124F5B"/>
                </a:solidFill>
                <a:latin typeface="+mn-lt"/>
                <a:cs typeface="Verdana"/>
              </a:rPr>
              <a:t>and </a:t>
            </a:r>
            <a:r>
              <a:rPr sz="1800" spc="15" dirty="0">
                <a:solidFill>
                  <a:srgbClr val="124F5B"/>
                </a:solidFill>
                <a:latin typeface="+mn-lt"/>
                <a:cs typeface="Verdana"/>
              </a:rPr>
              <a:t>devising </a:t>
            </a:r>
            <a:r>
              <a:rPr sz="1800" spc="-20" dirty="0">
                <a:solidFill>
                  <a:srgbClr val="124F5B"/>
                </a:solidFill>
                <a:latin typeface="+mn-lt"/>
                <a:cs typeface="Verdana"/>
              </a:rPr>
              <a:t>a  </a:t>
            </a:r>
            <a:r>
              <a:rPr sz="1800" spc="20" dirty="0">
                <a:solidFill>
                  <a:srgbClr val="124F5B"/>
                </a:solidFill>
                <a:latin typeface="+mn-lt"/>
                <a:cs typeface="Verdana"/>
              </a:rPr>
              <a:t>solution</a:t>
            </a:r>
            <a:r>
              <a:rPr sz="1800" spc="-170" dirty="0">
                <a:solidFill>
                  <a:srgbClr val="124F5B"/>
                </a:solidFill>
                <a:latin typeface="+mn-lt"/>
                <a:cs typeface="Verdana"/>
              </a:rPr>
              <a:t> </a:t>
            </a:r>
            <a:r>
              <a:rPr sz="1800" spc="10" dirty="0">
                <a:solidFill>
                  <a:srgbClr val="124F5B"/>
                </a:solidFill>
                <a:latin typeface="+mn-lt"/>
                <a:cs typeface="Verdana"/>
              </a:rPr>
              <a:t>to</a:t>
            </a:r>
            <a:r>
              <a:rPr sz="1800" spc="-165" dirty="0">
                <a:solidFill>
                  <a:srgbClr val="124F5B"/>
                </a:solidFill>
                <a:latin typeface="+mn-lt"/>
                <a:cs typeface="Verdana"/>
              </a:rPr>
              <a:t> </a:t>
            </a:r>
            <a:r>
              <a:rPr sz="1800" spc="35" dirty="0">
                <a:solidFill>
                  <a:srgbClr val="124F5B"/>
                </a:solidFill>
                <a:latin typeface="+mn-lt"/>
                <a:cs typeface="Verdana"/>
              </a:rPr>
              <a:t>the</a:t>
            </a:r>
            <a:r>
              <a:rPr sz="1800" spc="-165" dirty="0">
                <a:solidFill>
                  <a:srgbClr val="124F5B"/>
                </a:solidFill>
                <a:latin typeface="+mn-lt"/>
                <a:cs typeface="Verdana"/>
              </a:rPr>
              <a:t> </a:t>
            </a:r>
            <a:r>
              <a:rPr sz="1800" spc="5" dirty="0">
                <a:solidFill>
                  <a:srgbClr val="124F5B"/>
                </a:solidFill>
                <a:latin typeface="+mn-lt"/>
                <a:cs typeface="Verdana"/>
              </a:rPr>
              <a:t>problem.</a:t>
            </a:r>
            <a:endParaRPr sz="1800" dirty="0">
              <a:latin typeface="+mn-lt"/>
              <a:cs typeface="Verdana"/>
            </a:endParaRPr>
          </a:p>
          <a:p>
            <a:pPr marL="469900" indent="-457200" algn="just">
              <a:lnSpc>
                <a:spcPct val="100000"/>
              </a:lnSpc>
              <a:spcBef>
                <a:spcPts val="325"/>
              </a:spcBef>
              <a:buFont typeface="AoyagiKouzanFontT"/>
              <a:buChar char="❏"/>
              <a:tabLst>
                <a:tab pos="469900" algn="l"/>
              </a:tabLst>
            </a:pPr>
            <a:r>
              <a:rPr sz="1800" spc="55" dirty="0">
                <a:solidFill>
                  <a:srgbClr val="124F5B"/>
                </a:solidFill>
                <a:latin typeface="+mn-lt"/>
                <a:cs typeface="Verdana"/>
              </a:rPr>
              <a:t>Handling</a:t>
            </a:r>
            <a:r>
              <a:rPr sz="1800" spc="-165" dirty="0">
                <a:solidFill>
                  <a:srgbClr val="124F5B"/>
                </a:solidFill>
                <a:latin typeface="+mn-lt"/>
                <a:cs typeface="Verdana"/>
              </a:rPr>
              <a:t> </a:t>
            </a:r>
            <a:r>
              <a:rPr sz="1800" spc="35" dirty="0">
                <a:solidFill>
                  <a:srgbClr val="124F5B"/>
                </a:solidFill>
                <a:latin typeface="+mn-lt"/>
                <a:cs typeface="Verdana"/>
              </a:rPr>
              <a:t>the</a:t>
            </a:r>
            <a:r>
              <a:rPr sz="1800" spc="-165" dirty="0">
                <a:solidFill>
                  <a:srgbClr val="124F5B"/>
                </a:solidFill>
                <a:latin typeface="+mn-lt"/>
                <a:cs typeface="Verdana"/>
              </a:rPr>
              <a:t> </a:t>
            </a:r>
            <a:r>
              <a:rPr sz="1800" spc="-75" dirty="0">
                <a:solidFill>
                  <a:srgbClr val="124F5B"/>
                </a:solidFill>
                <a:latin typeface="+mn-lt"/>
                <a:cs typeface="Verdana"/>
              </a:rPr>
              <a:t>error,</a:t>
            </a:r>
            <a:r>
              <a:rPr sz="1800" spc="-165" dirty="0">
                <a:solidFill>
                  <a:srgbClr val="124F5B"/>
                </a:solidFill>
                <a:latin typeface="+mn-lt"/>
                <a:cs typeface="Verdana"/>
              </a:rPr>
              <a:t> </a:t>
            </a:r>
            <a:r>
              <a:rPr sz="1800" spc="30" dirty="0">
                <a:solidFill>
                  <a:srgbClr val="124F5B"/>
                </a:solidFill>
                <a:latin typeface="+mn-lt"/>
                <a:cs typeface="Verdana"/>
              </a:rPr>
              <a:t>duplicate</a:t>
            </a:r>
            <a:r>
              <a:rPr sz="1800" spc="-165" dirty="0">
                <a:solidFill>
                  <a:srgbClr val="124F5B"/>
                </a:solidFill>
                <a:latin typeface="+mn-lt"/>
                <a:cs typeface="Verdana"/>
              </a:rPr>
              <a:t> </a:t>
            </a:r>
            <a:r>
              <a:rPr sz="1800" spc="50" dirty="0">
                <a:solidFill>
                  <a:srgbClr val="124F5B"/>
                </a:solidFill>
                <a:latin typeface="+mn-lt"/>
                <a:cs typeface="Verdana"/>
              </a:rPr>
              <a:t>and</a:t>
            </a:r>
            <a:r>
              <a:rPr sz="1800" spc="-165" dirty="0">
                <a:solidFill>
                  <a:srgbClr val="124F5B"/>
                </a:solidFill>
                <a:latin typeface="+mn-lt"/>
                <a:cs typeface="Verdana"/>
              </a:rPr>
              <a:t> </a:t>
            </a:r>
            <a:r>
              <a:rPr sz="1800" spc="70" dirty="0">
                <a:solidFill>
                  <a:srgbClr val="124F5B"/>
                </a:solidFill>
                <a:latin typeface="+mn-lt"/>
                <a:cs typeface="Verdana"/>
              </a:rPr>
              <a:t>NaN</a:t>
            </a:r>
            <a:r>
              <a:rPr sz="1800" spc="-165" dirty="0">
                <a:solidFill>
                  <a:srgbClr val="124F5B"/>
                </a:solidFill>
                <a:latin typeface="+mn-lt"/>
                <a:cs typeface="Verdana"/>
              </a:rPr>
              <a:t> </a:t>
            </a:r>
            <a:r>
              <a:rPr sz="1800" spc="-20" dirty="0">
                <a:solidFill>
                  <a:srgbClr val="124F5B"/>
                </a:solidFill>
                <a:latin typeface="+mn-lt"/>
                <a:cs typeface="Verdana"/>
              </a:rPr>
              <a:t>values</a:t>
            </a:r>
            <a:r>
              <a:rPr sz="1800" spc="-160" dirty="0">
                <a:solidFill>
                  <a:srgbClr val="124F5B"/>
                </a:solidFill>
                <a:latin typeface="+mn-lt"/>
                <a:cs typeface="Verdana"/>
              </a:rPr>
              <a:t> </a:t>
            </a:r>
            <a:r>
              <a:rPr sz="1800" spc="30" dirty="0">
                <a:solidFill>
                  <a:srgbClr val="124F5B"/>
                </a:solidFill>
                <a:latin typeface="+mn-lt"/>
                <a:cs typeface="Verdana"/>
              </a:rPr>
              <a:t>in</a:t>
            </a:r>
            <a:r>
              <a:rPr sz="1800" spc="-165" dirty="0">
                <a:solidFill>
                  <a:srgbClr val="124F5B"/>
                </a:solidFill>
                <a:latin typeface="+mn-lt"/>
                <a:cs typeface="Verdana"/>
              </a:rPr>
              <a:t> </a:t>
            </a:r>
            <a:r>
              <a:rPr sz="1800" spc="35" dirty="0">
                <a:solidFill>
                  <a:srgbClr val="124F5B"/>
                </a:solidFill>
                <a:latin typeface="+mn-lt"/>
                <a:cs typeface="Verdana"/>
              </a:rPr>
              <a:t>the</a:t>
            </a:r>
            <a:r>
              <a:rPr sz="1800" spc="-165" dirty="0">
                <a:solidFill>
                  <a:srgbClr val="124F5B"/>
                </a:solidFill>
                <a:latin typeface="+mn-lt"/>
                <a:cs typeface="Verdana"/>
              </a:rPr>
              <a:t> </a:t>
            </a:r>
            <a:r>
              <a:rPr sz="1800" spc="-25" dirty="0">
                <a:solidFill>
                  <a:srgbClr val="124F5B"/>
                </a:solidFill>
                <a:latin typeface="+mn-lt"/>
                <a:cs typeface="Verdana"/>
              </a:rPr>
              <a:t>dataset.</a:t>
            </a:r>
            <a:endParaRPr sz="1800" dirty="0">
              <a:latin typeface="+mn-lt"/>
              <a:cs typeface="Verdana"/>
            </a:endParaRPr>
          </a:p>
          <a:p>
            <a:pPr marL="469265" marR="5080" indent="-457200" algn="just">
              <a:lnSpc>
                <a:spcPct val="114999"/>
              </a:lnSpc>
              <a:buFont typeface="AoyagiKouzanFontT"/>
              <a:buChar char="❏"/>
              <a:tabLst>
                <a:tab pos="469900" algn="l"/>
              </a:tabLst>
            </a:pPr>
            <a:r>
              <a:rPr sz="1800" spc="45" dirty="0">
                <a:solidFill>
                  <a:srgbClr val="124F5B"/>
                </a:solidFill>
                <a:latin typeface="+mn-lt"/>
                <a:cs typeface="Verdana"/>
              </a:rPr>
              <a:t>Designing </a:t>
            </a:r>
            <a:r>
              <a:rPr sz="1800" spc="40" dirty="0">
                <a:solidFill>
                  <a:srgbClr val="124F5B"/>
                </a:solidFill>
                <a:latin typeface="+mn-lt"/>
                <a:cs typeface="Verdana"/>
              </a:rPr>
              <a:t>multiple </a:t>
            </a:r>
            <a:r>
              <a:rPr sz="1800" spc="-10" dirty="0">
                <a:solidFill>
                  <a:srgbClr val="124F5B"/>
                </a:solidFill>
                <a:latin typeface="+mn-lt"/>
                <a:cs typeface="Verdana"/>
              </a:rPr>
              <a:t>visualizations </a:t>
            </a:r>
            <a:r>
              <a:rPr sz="1800" spc="10" dirty="0">
                <a:solidFill>
                  <a:srgbClr val="124F5B"/>
                </a:solidFill>
                <a:latin typeface="+mn-lt"/>
                <a:cs typeface="Verdana"/>
              </a:rPr>
              <a:t>to </a:t>
            </a:r>
            <a:r>
              <a:rPr sz="1800" spc="20" dirty="0">
                <a:solidFill>
                  <a:srgbClr val="124F5B"/>
                </a:solidFill>
                <a:latin typeface="+mn-lt"/>
                <a:cs typeface="Verdana"/>
              </a:rPr>
              <a:t>summarize </a:t>
            </a:r>
            <a:r>
              <a:rPr sz="1800" spc="35" dirty="0">
                <a:solidFill>
                  <a:srgbClr val="124F5B"/>
                </a:solidFill>
                <a:latin typeface="+mn-lt"/>
                <a:cs typeface="Verdana"/>
              </a:rPr>
              <a:t>the </a:t>
            </a:r>
            <a:r>
              <a:rPr sz="1800" spc="20" dirty="0">
                <a:solidFill>
                  <a:srgbClr val="124F5B"/>
                </a:solidFill>
                <a:latin typeface="+mn-lt"/>
                <a:cs typeface="Verdana"/>
              </a:rPr>
              <a:t>information </a:t>
            </a:r>
            <a:r>
              <a:rPr sz="1800" spc="30" dirty="0">
                <a:solidFill>
                  <a:srgbClr val="124F5B"/>
                </a:solidFill>
                <a:latin typeface="+mn-lt"/>
                <a:cs typeface="Verdana"/>
              </a:rPr>
              <a:t>in  </a:t>
            </a:r>
            <a:r>
              <a:rPr sz="1800" spc="35" dirty="0">
                <a:solidFill>
                  <a:srgbClr val="124F5B"/>
                </a:solidFill>
                <a:latin typeface="+mn-lt"/>
                <a:cs typeface="Verdana"/>
              </a:rPr>
              <a:t>the</a:t>
            </a:r>
            <a:r>
              <a:rPr sz="1800" spc="-70" dirty="0">
                <a:solidFill>
                  <a:srgbClr val="124F5B"/>
                </a:solidFill>
                <a:latin typeface="+mn-lt"/>
                <a:cs typeface="Verdana"/>
              </a:rPr>
              <a:t> </a:t>
            </a:r>
            <a:r>
              <a:rPr sz="1800" spc="5" dirty="0">
                <a:solidFill>
                  <a:srgbClr val="124F5B"/>
                </a:solidFill>
                <a:latin typeface="+mn-lt"/>
                <a:cs typeface="Verdana"/>
              </a:rPr>
              <a:t>dataset</a:t>
            </a:r>
            <a:r>
              <a:rPr sz="1800" spc="-65" dirty="0">
                <a:solidFill>
                  <a:srgbClr val="124F5B"/>
                </a:solidFill>
                <a:latin typeface="+mn-lt"/>
                <a:cs typeface="Verdana"/>
              </a:rPr>
              <a:t> </a:t>
            </a:r>
            <a:r>
              <a:rPr sz="1800" spc="50" dirty="0">
                <a:solidFill>
                  <a:srgbClr val="124F5B"/>
                </a:solidFill>
                <a:latin typeface="+mn-lt"/>
                <a:cs typeface="Verdana"/>
              </a:rPr>
              <a:t>and</a:t>
            </a:r>
            <a:r>
              <a:rPr sz="1800" spc="-65" dirty="0">
                <a:solidFill>
                  <a:srgbClr val="124F5B"/>
                </a:solidFill>
                <a:latin typeface="+mn-lt"/>
                <a:cs typeface="Verdana"/>
              </a:rPr>
              <a:t> </a:t>
            </a:r>
            <a:r>
              <a:rPr sz="1800" spc="-5" dirty="0">
                <a:solidFill>
                  <a:srgbClr val="124F5B"/>
                </a:solidFill>
                <a:latin typeface="+mn-lt"/>
                <a:cs typeface="Verdana"/>
              </a:rPr>
              <a:t>successfully</a:t>
            </a:r>
            <a:r>
              <a:rPr sz="1800" spc="-65" dirty="0">
                <a:solidFill>
                  <a:srgbClr val="124F5B"/>
                </a:solidFill>
                <a:latin typeface="+mn-lt"/>
                <a:cs typeface="Verdana"/>
              </a:rPr>
              <a:t> </a:t>
            </a:r>
            <a:r>
              <a:rPr sz="1800" spc="55" dirty="0">
                <a:solidFill>
                  <a:srgbClr val="124F5B"/>
                </a:solidFill>
                <a:latin typeface="+mn-lt"/>
                <a:cs typeface="Verdana"/>
              </a:rPr>
              <a:t>communicate</a:t>
            </a:r>
            <a:r>
              <a:rPr sz="1800" spc="-65" dirty="0">
                <a:solidFill>
                  <a:srgbClr val="124F5B"/>
                </a:solidFill>
                <a:latin typeface="+mn-lt"/>
                <a:cs typeface="Verdana"/>
              </a:rPr>
              <a:t> </a:t>
            </a:r>
            <a:r>
              <a:rPr sz="1800" spc="35" dirty="0">
                <a:solidFill>
                  <a:srgbClr val="124F5B"/>
                </a:solidFill>
                <a:latin typeface="+mn-lt"/>
                <a:cs typeface="Verdana"/>
              </a:rPr>
              <a:t>the</a:t>
            </a:r>
            <a:r>
              <a:rPr sz="1800" spc="-65" dirty="0">
                <a:solidFill>
                  <a:srgbClr val="124F5B"/>
                </a:solidFill>
                <a:latin typeface="+mn-lt"/>
                <a:cs typeface="Verdana"/>
              </a:rPr>
              <a:t> </a:t>
            </a:r>
            <a:r>
              <a:rPr sz="1800" spc="-15" dirty="0">
                <a:solidFill>
                  <a:srgbClr val="124F5B"/>
                </a:solidFill>
                <a:latin typeface="+mn-lt"/>
                <a:cs typeface="Verdana"/>
              </a:rPr>
              <a:t>results</a:t>
            </a:r>
            <a:r>
              <a:rPr sz="1800" spc="-65" dirty="0">
                <a:solidFill>
                  <a:srgbClr val="124F5B"/>
                </a:solidFill>
                <a:latin typeface="+mn-lt"/>
                <a:cs typeface="Verdana"/>
              </a:rPr>
              <a:t> </a:t>
            </a:r>
            <a:r>
              <a:rPr sz="1800" spc="50" dirty="0">
                <a:solidFill>
                  <a:srgbClr val="124F5B"/>
                </a:solidFill>
                <a:latin typeface="+mn-lt"/>
                <a:cs typeface="Verdana"/>
              </a:rPr>
              <a:t>and</a:t>
            </a:r>
            <a:r>
              <a:rPr sz="1800" spc="-65" dirty="0">
                <a:solidFill>
                  <a:srgbClr val="124F5B"/>
                </a:solidFill>
                <a:latin typeface="+mn-lt"/>
                <a:cs typeface="Verdana"/>
              </a:rPr>
              <a:t> </a:t>
            </a:r>
            <a:r>
              <a:rPr sz="1800" spc="10" dirty="0">
                <a:solidFill>
                  <a:srgbClr val="124F5B"/>
                </a:solidFill>
                <a:latin typeface="+mn-lt"/>
                <a:cs typeface="Verdana"/>
              </a:rPr>
              <a:t>trends</a:t>
            </a:r>
            <a:r>
              <a:rPr sz="1800" spc="-65" dirty="0">
                <a:solidFill>
                  <a:srgbClr val="124F5B"/>
                </a:solidFill>
                <a:latin typeface="+mn-lt"/>
                <a:cs typeface="Verdana"/>
              </a:rPr>
              <a:t> </a:t>
            </a:r>
            <a:r>
              <a:rPr sz="1800" spc="10" dirty="0">
                <a:solidFill>
                  <a:srgbClr val="124F5B"/>
                </a:solidFill>
                <a:latin typeface="+mn-lt"/>
                <a:cs typeface="Verdana"/>
              </a:rPr>
              <a:t>to  </a:t>
            </a:r>
            <a:r>
              <a:rPr sz="1800" spc="35" dirty="0">
                <a:solidFill>
                  <a:srgbClr val="124F5B"/>
                </a:solidFill>
                <a:latin typeface="+mn-lt"/>
                <a:cs typeface="Verdana"/>
              </a:rPr>
              <a:t>the</a:t>
            </a:r>
            <a:r>
              <a:rPr sz="1800" spc="-170" dirty="0">
                <a:solidFill>
                  <a:srgbClr val="124F5B"/>
                </a:solidFill>
                <a:latin typeface="+mn-lt"/>
                <a:cs typeface="Verdana"/>
              </a:rPr>
              <a:t> </a:t>
            </a:r>
            <a:r>
              <a:rPr sz="1800" spc="-50" dirty="0">
                <a:solidFill>
                  <a:srgbClr val="124F5B"/>
                </a:solidFill>
                <a:latin typeface="+mn-lt"/>
                <a:cs typeface="Verdana"/>
              </a:rPr>
              <a:t>reader.</a:t>
            </a:r>
            <a:endParaRPr sz="1800" dirty="0">
              <a:latin typeface="+mn-lt"/>
              <a:cs typeface="Verdan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u="sng" spc="-5" dirty="0">
                <a:solidFill>
                  <a:schemeClr val="tx1"/>
                </a:solidFill>
                <a:latin typeface="Arial"/>
                <a:cs typeface="Arial"/>
              </a:rPr>
              <a:t>Conclusion’s</a:t>
            </a:r>
            <a:endParaRPr sz="2800" b="1" u="sng" dirty="0">
              <a:solidFill>
                <a:schemeClr val="tx1"/>
              </a:solidFill>
              <a:latin typeface="Arial"/>
              <a:cs typeface="Arial"/>
            </a:endParaRPr>
          </a:p>
        </p:txBody>
      </p:sp>
      <p:sp>
        <p:nvSpPr>
          <p:cNvPr id="3" name="object 3"/>
          <p:cNvSpPr txBox="1"/>
          <p:nvPr/>
        </p:nvSpPr>
        <p:spPr>
          <a:xfrm>
            <a:off x="195249" y="828801"/>
            <a:ext cx="8753500" cy="4213333"/>
          </a:xfrm>
          <a:prstGeom prst="rect">
            <a:avLst/>
          </a:prstGeom>
        </p:spPr>
        <p:txBody>
          <a:bodyPr vert="horz" wrap="square" lIns="0" tIns="118745" rIns="0" bIns="0" rtlCol="0">
            <a:spAutoFit/>
          </a:bodyPr>
          <a:lstStyle/>
          <a:p>
            <a:pPr marL="36000" algn="just">
              <a:spcBef>
                <a:spcPts val="1200"/>
              </a:spcBef>
              <a:buClr>
                <a:srgbClr val="F5FCFF"/>
              </a:buClr>
              <a:buSzPct val="71428"/>
              <a:tabLst>
                <a:tab pos="354965" algn="l"/>
                <a:tab pos="355600" algn="l"/>
              </a:tabLst>
            </a:pPr>
            <a:r>
              <a:rPr lang="en-IN" sz="1600" spc="-5"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92.19%</a:t>
            </a:r>
            <a:r>
              <a:rPr sz="1600" spc="-3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cs typeface="Arial MT"/>
              </a:rPr>
              <a:t>apps</a:t>
            </a:r>
            <a:r>
              <a:rPr sz="1600" spc="-2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are</a:t>
            </a:r>
            <a:r>
              <a:rPr sz="1600" spc="-15"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rPr>
              <a:t>Free </a:t>
            </a:r>
            <a:r>
              <a:rPr sz="1600" spc="-5" dirty="0">
                <a:solidFill>
                  <a:schemeClr val="accent5">
                    <a:lumMod val="50000"/>
                  </a:schemeClr>
                </a:solidFill>
                <a:latin typeface="+mn-lt"/>
                <a:ea typeface="Verdana" panose="020B0604030504040204" pitchFamily="34" charset="0"/>
                <a:cs typeface="Arial MT"/>
              </a:rPr>
              <a:t>and</a:t>
            </a:r>
            <a:r>
              <a:rPr sz="1600" spc="-2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7.81%</a:t>
            </a:r>
            <a:r>
              <a:rPr sz="1600" spc="-25"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apps</a:t>
            </a:r>
            <a:r>
              <a:rPr sz="1600" spc="-1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are</a:t>
            </a:r>
            <a:r>
              <a:rPr sz="1600" spc="-15"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paid</a:t>
            </a:r>
            <a:r>
              <a:rPr sz="1600" spc="-2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in</a:t>
            </a:r>
            <a:r>
              <a:rPr sz="1600" spc="-1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type.</a:t>
            </a:r>
            <a:endParaRPr sz="1600" dirty="0">
              <a:solidFill>
                <a:schemeClr val="accent5">
                  <a:lumMod val="50000"/>
                </a:schemeClr>
              </a:solidFill>
              <a:latin typeface="+mn-lt"/>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lang="en-IN" sz="1600" spc="-5"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rPr>
              <a:t>81.</a:t>
            </a:r>
            <a:r>
              <a:rPr lang="en-IN" sz="1600" dirty="0">
                <a:solidFill>
                  <a:schemeClr val="accent5">
                    <a:lumMod val="50000"/>
                  </a:schemeClr>
                </a:solidFill>
                <a:latin typeface="+mn-lt"/>
                <a:ea typeface="Verdana" panose="020B0604030504040204" pitchFamily="34" charset="0"/>
              </a:rPr>
              <a:t>8</a:t>
            </a:r>
            <a:r>
              <a:rPr sz="1600" dirty="0">
                <a:solidFill>
                  <a:schemeClr val="accent5">
                    <a:lumMod val="50000"/>
                  </a:schemeClr>
                </a:solidFill>
                <a:latin typeface="+mn-lt"/>
                <a:ea typeface="Verdana" panose="020B0604030504040204" pitchFamily="34" charset="0"/>
              </a:rPr>
              <a:t>0%</a:t>
            </a:r>
            <a:r>
              <a:rPr sz="1600" spc="-4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cs typeface="Arial MT"/>
              </a:rPr>
              <a:t>apps</a:t>
            </a:r>
            <a:r>
              <a:rPr sz="1600" spc="-25"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have </a:t>
            </a:r>
            <a:r>
              <a:rPr sz="1600" spc="-10" dirty="0">
                <a:solidFill>
                  <a:schemeClr val="accent5">
                    <a:lumMod val="50000"/>
                  </a:schemeClr>
                </a:solidFill>
                <a:latin typeface="+mn-lt"/>
                <a:ea typeface="Verdana" panose="020B0604030504040204" pitchFamily="34" charset="0"/>
              </a:rPr>
              <a:t>Everyone</a:t>
            </a:r>
            <a:r>
              <a:rPr sz="1600" spc="20"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cs typeface="Arial MT"/>
              </a:rPr>
              <a:t>content</a:t>
            </a:r>
            <a:r>
              <a:rPr sz="1600" spc="-4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rating.</a:t>
            </a:r>
          </a:p>
          <a:p>
            <a:pPr marL="36000" algn="just">
              <a:spcBef>
                <a:spcPts val="1200"/>
              </a:spcBef>
              <a:buClr>
                <a:srgbClr val="F5FCFF"/>
              </a:buClr>
              <a:buSzPct val="71428"/>
              <a:tabLst>
                <a:tab pos="354965" algn="l"/>
                <a:tab pos="355600" algn="l"/>
              </a:tabLst>
            </a:pPr>
            <a:r>
              <a:rPr lang="en-IN" sz="1600" spc="-5"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Events</a:t>
            </a:r>
            <a:r>
              <a:rPr sz="1600" spc="-10"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cs typeface="Arial MT"/>
              </a:rPr>
              <a:t>category</a:t>
            </a:r>
            <a:r>
              <a:rPr sz="1600" spc="-25"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has</a:t>
            </a:r>
            <a:r>
              <a:rPr sz="1600" spc="-2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a</a:t>
            </a:r>
            <a:r>
              <a:rPr sz="1600" spc="-1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rPr>
              <a:t>highest</a:t>
            </a:r>
            <a:r>
              <a:rPr sz="1600" spc="-25"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mean</a:t>
            </a:r>
            <a:r>
              <a:rPr sz="1600" spc="-10"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rPr>
              <a:t>rating</a:t>
            </a:r>
            <a:r>
              <a:rPr sz="1600" spc="-4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of</a:t>
            </a:r>
            <a:r>
              <a:rPr sz="1600" spc="-20"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rPr>
              <a:t>4.39</a:t>
            </a:r>
            <a:r>
              <a:rPr sz="1600" spc="-15"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cs typeface="Arial MT"/>
              </a:rPr>
              <a:t>and</a:t>
            </a:r>
            <a:r>
              <a:rPr sz="1600" spc="-15"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Dating</a:t>
            </a:r>
            <a:r>
              <a:rPr sz="1600" spc="-2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category</a:t>
            </a:r>
            <a:r>
              <a:rPr sz="1600" spc="-4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has</a:t>
            </a:r>
            <a:r>
              <a:rPr sz="1600" spc="-1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lowest </a:t>
            </a:r>
            <a:r>
              <a:rPr sz="1600" dirty="0">
                <a:solidFill>
                  <a:schemeClr val="accent5">
                    <a:lumMod val="50000"/>
                  </a:schemeClr>
                </a:solidFill>
                <a:latin typeface="+mn-lt"/>
                <a:ea typeface="Verdana" panose="020B0604030504040204" pitchFamily="34" charset="0"/>
                <a:cs typeface="Arial MT"/>
              </a:rPr>
              <a:t>4.05</a:t>
            </a:r>
            <a:r>
              <a:rPr sz="1600" spc="-3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rating.</a:t>
            </a:r>
          </a:p>
          <a:p>
            <a:pPr marL="36000" algn="just">
              <a:spcBef>
                <a:spcPts val="1200"/>
              </a:spcBef>
              <a:tabLst>
                <a:tab pos="469265" algn="l"/>
                <a:tab pos="469900" algn="l"/>
              </a:tabLst>
            </a:pPr>
            <a:r>
              <a:rPr lang="en-IN" sz="1600" spc="-5" dirty="0">
                <a:solidFill>
                  <a:schemeClr val="accent5">
                    <a:lumMod val="50000"/>
                  </a:schemeClr>
                </a:solidFill>
                <a:latin typeface="+mn-lt"/>
                <a:ea typeface="Verdana" panose="020B0604030504040204" pitchFamily="34" charset="0"/>
              </a:rPr>
              <a:t>~ </a:t>
            </a:r>
            <a:r>
              <a:rPr sz="1600" spc="-10" dirty="0">
                <a:solidFill>
                  <a:schemeClr val="accent5">
                    <a:lumMod val="50000"/>
                  </a:schemeClr>
                </a:solidFill>
                <a:latin typeface="+mn-lt"/>
                <a:ea typeface="Verdana" panose="020B0604030504040204" pitchFamily="34" charset="0"/>
              </a:rPr>
              <a:t>Family,</a:t>
            </a:r>
            <a:r>
              <a:rPr sz="1600" spc="2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Game</a:t>
            </a:r>
            <a:r>
              <a:rPr sz="160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and</a:t>
            </a:r>
            <a:r>
              <a:rPr sz="1600" spc="-2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Tools</a:t>
            </a:r>
            <a:r>
              <a:rPr sz="1600" spc="-15"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rPr>
              <a:t>are</a:t>
            </a:r>
            <a:r>
              <a:rPr sz="1600" spc="-1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top</a:t>
            </a:r>
            <a:r>
              <a:rPr sz="1600" spc="-1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three</a:t>
            </a:r>
            <a:r>
              <a:rPr sz="1600" spc="-25"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cs typeface="Arial MT"/>
              </a:rPr>
              <a:t>categories</a:t>
            </a:r>
            <a:r>
              <a:rPr sz="1600" spc="-3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having 1906,</a:t>
            </a:r>
            <a:r>
              <a:rPr sz="1600" spc="-15"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926</a:t>
            </a:r>
            <a:r>
              <a:rPr sz="1600" spc="-2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and</a:t>
            </a:r>
            <a:r>
              <a:rPr sz="1600" spc="-15"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829</a:t>
            </a:r>
            <a:r>
              <a:rPr sz="1600" spc="-15"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app</a:t>
            </a:r>
            <a:r>
              <a:rPr sz="1600" spc="-15"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count.</a:t>
            </a:r>
            <a:r>
              <a:rPr lang="en-US" sz="1600" dirty="0">
                <a:solidFill>
                  <a:schemeClr val="accent5">
                    <a:lumMod val="50000"/>
                  </a:schemeClr>
                </a:solidFill>
                <a:latin typeface="+mn-lt"/>
                <a:ea typeface="Verdana" panose="020B0604030504040204" pitchFamily="34" charset="0"/>
                <a:cs typeface="Verdana"/>
              </a:rPr>
              <a:t> </a:t>
            </a:r>
          </a:p>
          <a:p>
            <a:pPr marL="36000" algn="just">
              <a:spcBef>
                <a:spcPts val="1200"/>
              </a:spcBef>
              <a:tabLst>
                <a:tab pos="469265" algn="l"/>
                <a:tab pos="469900" algn="l"/>
              </a:tabLst>
            </a:pPr>
            <a:r>
              <a:rPr lang="en-IN" sz="1600" spc="-5" dirty="0">
                <a:solidFill>
                  <a:schemeClr val="accent5">
                    <a:lumMod val="50000"/>
                  </a:schemeClr>
                </a:solidFill>
                <a:latin typeface="+mn-lt"/>
                <a:ea typeface="Verdana" panose="020B0604030504040204" pitchFamily="34" charset="0"/>
              </a:rPr>
              <a:t>~ </a:t>
            </a:r>
            <a:r>
              <a:rPr lang="en-US" sz="1600" dirty="0">
                <a:solidFill>
                  <a:schemeClr val="accent5">
                    <a:lumMod val="50000"/>
                  </a:schemeClr>
                </a:solidFill>
                <a:latin typeface="+mn-lt"/>
                <a:ea typeface="Verdana" panose="020B0604030504040204" pitchFamily="34" charset="0"/>
                <a:cs typeface="Verdana"/>
              </a:rPr>
              <a:t>Most competitive category: Family</a:t>
            </a:r>
          </a:p>
          <a:p>
            <a:pPr marL="36000" algn="just">
              <a:spcBef>
                <a:spcPts val="1200"/>
              </a:spcBef>
              <a:tabLst>
                <a:tab pos="469265" algn="l"/>
                <a:tab pos="469900" algn="l"/>
              </a:tabLst>
            </a:pPr>
            <a:r>
              <a:rPr lang="en-IN" sz="1600" spc="-5" dirty="0">
                <a:solidFill>
                  <a:schemeClr val="accent5">
                    <a:lumMod val="50000"/>
                  </a:schemeClr>
                </a:solidFill>
                <a:latin typeface="+mn-lt"/>
                <a:ea typeface="Verdana" panose="020B0604030504040204" pitchFamily="34" charset="0"/>
              </a:rPr>
              <a:t>~ </a:t>
            </a:r>
            <a:r>
              <a:rPr lang="en-US" sz="1600" dirty="0">
                <a:solidFill>
                  <a:schemeClr val="accent5">
                    <a:lumMod val="50000"/>
                  </a:schemeClr>
                </a:solidFill>
                <a:latin typeface="+mn-lt"/>
                <a:ea typeface="Verdana" panose="020B0604030504040204" pitchFamily="34" charset="0"/>
                <a:cs typeface="Verdana"/>
              </a:rPr>
              <a:t>Category with the highest number of installs: Game</a:t>
            </a:r>
            <a:endParaRPr sz="1600" dirty="0">
              <a:solidFill>
                <a:schemeClr val="accent5">
                  <a:lumMod val="50000"/>
                </a:schemeClr>
              </a:solidFill>
              <a:latin typeface="+mn-lt"/>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lang="en-IN" sz="1600" spc="-5"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cs typeface="Arial MT"/>
              </a:rPr>
              <a:t>Tools,</a:t>
            </a:r>
            <a:r>
              <a:rPr sz="1600" spc="-3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Entertainment,</a:t>
            </a:r>
            <a:r>
              <a:rPr sz="1600" spc="-35"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Education,</a:t>
            </a:r>
            <a:r>
              <a:rPr sz="1600" spc="-4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Business</a:t>
            </a:r>
            <a:r>
              <a:rPr sz="1600" spc="-35"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and</a:t>
            </a:r>
            <a:r>
              <a:rPr sz="1600" spc="-2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Medical</a:t>
            </a:r>
            <a:r>
              <a:rPr sz="1600" spc="-4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are</a:t>
            </a:r>
            <a:r>
              <a:rPr sz="1600" spc="-25"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top</a:t>
            </a:r>
            <a:r>
              <a:rPr sz="1600" spc="-25"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Genres.</a:t>
            </a:r>
          </a:p>
          <a:p>
            <a:pPr marL="36000" algn="just">
              <a:spcBef>
                <a:spcPts val="1200"/>
              </a:spcBef>
              <a:buClr>
                <a:srgbClr val="F5FCFF"/>
              </a:buClr>
              <a:buSzPct val="71428"/>
              <a:tabLst>
                <a:tab pos="354965" algn="l"/>
                <a:tab pos="355600" algn="l"/>
              </a:tabLst>
            </a:pPr>
            <a:r>
              <a:rPr lang="en-IN" sz="1600" spc="-5"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8783</a:t>
            </a:r>
            <a:r>
              <a:rPr sz="1600" spc="-20" dirty="0">
                <a:solidFill>
                  <a:schemeClr val="accent5">
                    <a:lumMod val="50000"/>
                  </a:schemeClr>
                </a:solidFill>
                <a:latin typeface="+mn-lt"/>
                <a:ea typeface="Verdana" panose="020B0604030504040204" pitchFamily="34" charset="0"/>
              </a:rPr>
              <a:t> </a:t>
            </a:r>
            <a:r>
              <a:rPr sz="1600" spc="-15" dirty="0">
                <a:solidFill>
                  <a:schemeClr val="accent5">
                    <a:lumMod val="50000"/>
                  </a:schemeClr>
                </a:solidFill>
                <a:latin typeface="+mn-lt"/>
                <a:ea typeface="Verdana" panose="020B0604030504040204" pitchFamily="34" charset="0"/>
              </a:rPr>
              <a:t>Apps</a:t>
            </a:r>
            <a:r>
              <a:rPr sz="1600" spc="30"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cs typeface="Arial MT"/>
              </a:rPr>
              <a:t>are</a:t>
            </a:r>
            <a:r>
              <a:rPr sz="1600" spc="-15"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having </a:t>
            </a:r>
            <a:r>
              <a:rPr sz="1600" dirty="0">
                <a:solidFill>
                  <a:schemeClr val="accent5">
                    <a:lumMod val="50000"/>
                  </a:schemeClr>
                </a:solidFill>
                <a:latin typeface="+mn-lt"/>
                <a:ea typeface="Verdana" panose="020B0604030504040204" pitchFamily="34" charset="0"/>
                <a:cs typeface="Arial MT"/>
              </a:rPr>
              <a:t>size</a:t>
            </a:r>
            <a:r>
              <a:rPr sz="1600" spc="-3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less</a:t>
            </a:r>
            <a:r>
              <a:rPr sz="1600" spc="-1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than</a:t>
            </a:r>
            <a:r>
              <a:rPr sz="1600" spc="-3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or</a:t>
            </a:r>
            <a:r>
              <a:rPr sz="1600" spc="-1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equal</a:t>
            </a:r>
            <a:r>
              <a:rPr sz="1600" spc="-2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to</a:t>
            </a:r>
            <a:r>
              <a:rPr sz="1600" spc="-2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rPr>
              <a:t>50</a:t>
            </a:r>
            <a:r>
              <a:rPr sz="1600" spc="-10"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rPr>
              <a:t>MB.</a:t>
            </a:r>
          </a:p>
          <a:p>
            <a:pPr marL="36000" algn="just">
              <a:spcBef>
                <a:spcPts val="1200"/>
              </a:spcBef>
              <a:buClr>
                <a:srgbClr val="F5FCFF"/>
              </a:buClr>
              <a:buSzPct val="71428"/>
              <a:tabLst>
                <a:tab pos="354965" algn="l"/>
                <a:tab pos="355600" algn="l"/>
              </a:tabLst>
            </a:pPr>
            <a:r>
              <a:rPr lang="en-IN" sz="1600" spc="-5"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7749</a:t>
            </a:r>
            <a:r>
              <a:rPr sz="1600" spc="-20" dirty="0">
                <a:solidFill>
                  <a:schemeClr val="accent5">
                    <a:lumMod val="50000"/>
                  </a:schemeClr>
                </a:solidFill>
                <a:latin typeface="+mn-lt"/>
                <a:ea typeface="Verdana" panose="020B0604030504040204" pitchFamily="34" charset="0"/>
              </a:rPr>
              <a:t> </a:t>
            </a:r>
            <a:r>
              <a:rPr sz="1600" spc="-15" dirty="0">
                <a:solidFill>
                  <a:schemeClr val="accent5">
                    <a:lumMod val="50000"/>
                  </a:schemeClr>
                </a:solidFill>
                <a:latin typeface="+mn-lt"/>
                <a:ea typeface="Verdana" panose="020B0604030504040204" pitchFamily="34" charset="0"/>
              </a:rPr>
              <a:t>Apps</a:t>
            </a:r>
            <a:r>
              <a:rPr sz="1600" spc="30"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cs typeface="Arial MT"/>
              </a:rPr>
              <a:t>has</a:t>
            </a:r>
            <a:r>
              <a:rPr sz="1600" spc="-2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rating</a:t>
            </a:r>
            <a:r>
              <a:rPr sz="1600" spc="-3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rPr>
              <a:t>more</a:t>
            </a:r>
            <a:r>
              <a:rPr sz="160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than</a:t>
            </a:r>
            <a:r>
              <a:rPr sz="1600" spc="-25"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rPr>
              <a:t>4.0</a:t>
            </a:r>
            <a:r>
              <a:rPr sz="1600" spc="-15" dirty="0">
                <a:solidFill>
                  <a:schemeClr val="accent5">
                    <a:lumMod val="50000"/>
                  </a:schemeClr>
                </a:solidFill>
                <a:latin typeface="+mn-lt"/>
                <a:ea typeface="Verdana" panose="020B0604030504040204" pitchFamily="34" charset="0"/>
              </a:rPr>
              <a:t> </a:t>
            </a:r>
            <a:r>
              <a:rPr sz="1600" dirty="0">
                <a:solidFill>
                  <a:schemeClr val="accent5">
                    <a:lumMod val="50000"/>
                  </a:schemeClr>
                </a:solidFill>
                <a:latin typeface="+mn-lt"/>
                <a:ea typeface="Verdana" panose="020B0604030504040204" pitchFamily="34" charset="0"/>
                <a:cs typeface="Arial MT"/>
              </a:rPr>
              <a:t>including</a:t>
            </a:r>
            <a:r>
              <a:rPr sz="1600" spc="-4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both</a:t>
            </a:r>
            <a:r>
              <a:rPr sz="1600" spc="-2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type</a:t>
            </a:r>
            <a:r>
              <a:rPr sz="160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of</a:t>
            </a:r>
            <a:r>
              <a:rPr sz="1600" spc="-15"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app.</a:t>
            </a:r>
            <a:endParaRPr sz="1600" dirty="0">
              <a:solidFill>
                <a:schemeClr val="accent5">
                  <a:lumMod val="50000"/>
                </a:schemeClr>
              </a:solidFill>
              <a:latin typeface="+mn-lt"/>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lang="en-IN" sz="1600" spc="-5"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Overall</a:t>
            </a:r>
            <a:r>
              <a:rPr sz="1600" spc="13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sentiment</a:t>
            </a:r>
            <a:r>
              <a:rPr sz="1600" spc="135" dirty="0">
                <a:solidFill>
                  <a:schemeClr val="accent5">
                    <a:lumMod val="50000"/>
                  </a:schemeClr>
                </a:solidFill>
                <a:latin typeface="+mn-lt"/>
                <a:ea typeface="Verdana" panose="020B0604030504040204" pitchFamily="34" charset="0"/>
              </a:rPr>
              <a:t> </a:t>
            </a:r>
            <a:r>
              <a:rPr sz="1600" spc="-10" dirty="0">
                <a:solidFill>
                  <a:schemeClr val="accent5">
                    <a:lumMod val="50000"/>
                  </a:schemeClr>
                </a:solidFill>
                <a:latin typeface="+mn-lt"/>
                <a:ea typeface="Verdana" panose="020B0604030504040204" pitchFamily="34" charset="0"/>
              </a:rPr>
              <a:t>count</a:t>
            </a:r>
            <a:r>
              <a:rPr sz="1600" spc="145" dirty="0">
                <a:solidFill>
                  <a:schemeClr val="accent5">
                    <a:lumMod val="50000"/>
                  </a:schemeClr>
                </a:solidFill>
                <a:latin typeface="+mn-lt"/>
                <a:ea typeface="Verdana" panose="020B0604030504040204" pitchFamily="34" charset="0"/>
              </a:rPr>
              <a:t> </a:t>
            </a:r>
            <a:r>
              <a:rPr sz="1600" spc="-10" dirty="0">
                <a:solidFill>
                  <a:schemeClr val="accent5">
                    <a:lumMod val="50000"/>
                  </a:schemeClr>
                </a:solidFill>
                <a:latin typeface="+mn-lt"/>
                <a:ea typeface="Verdana" panose="020B0604030504040204" pitchFamily="34" charset="0"/>
                <a:cs typeface="Arial MT"/>
              </a:rPr>
              <a:t>of</a:t>
            </a:r>
            <a:r>
              <a:rPr sz="1600" spc="145" dirty="0">
                <a:solidFill>
                  <a:schemeClr val="accent5">
                    <a:lumMod val="50000"/>
                  </a:schemeClr>
                </a:solidFill>
                <a:latin typeface="+mn-lt"/>
                <a:ea typeface="Verdana" panose="020B0604030504040204" pitchFamily="34" charset="0"/>
                <a:cs typeface="Arial MT"/>
              </a:rPr>
              <a:t> </a:t>
            </a:r>
            <a:r>
              <a:rPr sz="1600" spc="-10" dirty="0">
                <a:solidFill>
                  <a:schemeClr val="accent5">
                    <a:lumMod val="50000"/>
                  </a:schemeClr>
                </a:solidFill>
                <a:latin typeface="+mn-lt"/>
                <a:ea typeface="Verdana" panose="020B0604030504040204" pitchFamily="34" charset="0"/>
                <a:cs typeface="Arial MT"/>
              </a:rPr>
              <a:t>merged</a:t>
            </a:r>
            <a:r>
              <a:rPr sz="1600" spc="13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dataset</a:t>
            </a:r>
            <a:r>
              <a:rPr sz="1600" spc="140" dirty="0">
                <a:solidFill>
                  <a:schemeClr val="accent5">
                    <a:lumMod val="50000"/>
                  </a:schemeClr>
                </a:solidFill>
                <a:latin typeface="+mn-lt"/>
                <a:ea typeface="Verdana" panose="020B0604030504040204" pitchFamily="34" charset="0"/>
                <a:cs typeface="Arial MT"/>
              </a:rPr>
              <a:t> </a:t>
            </a:r>
            <a:r>
              <a:rPr sz="1600" dirty="0">
                <a:solidFill>
                  <a:schemeClr val="accent5">
                    <a:lumMod val="50000"/>
                  </a:schemeClr>
                </a:solidFill>
                <a:latin typeface="+mn-lt"/>
                <a:ea typeface="Verdana" panose="020B0604030504040204" pitchFamily="34" charset="0"/>
                <a:cs typeface="Arial MT"/>
              </a:rPr>
              <a:t>in</a:t>
            </a:r>
            <a:r>
              <a:rPr sz="1600" spc="130"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cs typeface="Arial MT"/>
              </a:rPr>
              <a:t>which</a:t>
            </a:r>
            <a:r>
              <a:rPr sz="1600" spc="145" dirty="0">
                <a:solidFill>
                  <a:schemeClr val="accent5">
                    <a:lumMod val="50000"/>
                  </a:schemeClr>
                </a:solidFill>
                <a:latin typeface="+mn-lt"/>
                <a:ea typeface="Verdana" panose="020B0604030504040204" pitchFamily="34" charset="0"/>
                <a:cs typeface="Arial MT"/>
              </a:rPr>
              <a:t> </a:t>
            </a:r>
            <a:r>
              <a:rPr sz="1600" spc="-5" dirty="0">
                <a:solidFill>
                  <a:schemeClr val="accent5">
                    <a:lumMod val="50000"/>
                  </a:schemeClr>
                </a:solidFill>
                <a:latin typeface="+mn-lt"/>
                <a:ea typeface="Verdana" panose="020B0604030504040204" pitchFamily="34" charset="0"/>
              </a:rPr>
              <a:t>Positive</a:t>
            </a:r>
            <a:r>
              <a:rPr sz="1600" spc="13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sentiment</a:t>
            </a:r>
            <a:r>
              <a:rPr sz="1600" spc="12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count</a:t>
            </a:r>
            <a:r>
              <a:rPr sz="1600" spc="13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is</a:t>
            </a:r>
            <a:r>
              <a:rPr sz="1600" spc="140" dirty="0">
                <a:solidFill>
                  <a:schemeClr val="accent5">
                    <a:lumMod val="50000"/>
                  </a:schemeClr>
                </a:solidFill>
                <a:latin typeface="+mn-lt"/>
                <a:ea typeface="Verdana" panose="020B0604030504040204" pitchFamily="34" charset="0"/>
              </a:rPr>
              <a:t> </a:t>
            </a:r>
            <a:r>
              <a:rPr sz="1600" spc="-10" dirty="0">
                <a:solidFill>
                  <a:schemeClr val="accent5">
                    <a:lumMod val="50000"/>
                  </a:schemeClr>
                </a:solidFill>
                <a:latin typeface="+mn-lt"/>
                <a:ea typeface="Verdana" panose="020B0604030504040204" pitchFamily="34" charset="0"/>
              </a:rPr>
              <a:t>64%,</a:t>
            </a:r>
            <a:r>
              <a:rPr sz="1600" spc="150" dirty="0">
                <a:solidFill>
                  <a:schemeClr val="accent5">
                    <a:lumMod val="50000"/>
                  </a:schemeClr>
                </a:solidFill>
                <a:latin typeface="+mn-lt"/>
                <a:ea typeface="Verdana" panose="020B0604030504040204" pitchFamily="34" charset="0"/>
              </a:rPr>
              <a:t> </a:t>
            </a:r>
            <a:r>
              <a:rPr lang="en-IN" sz="1600" spc="150"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Negative </a:t>
            </a:r>
            <a:r>
              <a:rPr sz="1600" spc="-375"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22%</a:t>
            </a:r>
            <a:r>
              <a:rPr sz="1600" spc="-15"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and</a:t>
            </a:r>
            <a:r>
              <a:rPr sz="1600" spc="-25" dirty="0">
                <a:solidFill>
                  <a:schemeClr val="accent5">
                    <a:lumMod val="50000"/>
                  </a:schemeClr>
                </a:solidFill>
                <a:latin typeface="+mn-lt"/>
                <a:ea typeface="Verdana" panose="020B0604030504040204" pitchFamily="34" charset="0"/>
              </a:rPr>
              <a:t> </a:t>
            </a:r>
            <a:r>
              <a:rPr sz="1600" spc="-5" dirty="0">
                <a:solidFill>
                  <a:schemeClr val="accent5">
                    <a:lumMod val="50000"/>
                  </a:schemeClr>
                </a:solidFill>
                <a:latin typeface="+mn-lt"/>
                <a:ea typeface="Verdana" panose="020B0604030504040204" pitchFamily="34" charset="0"/>
              </a:rPr>
              <a:t>Neutral</a:t>
            </a:r>
            <a:r>
              <a:rPr sz="1600" spc="-20" dirty="0">
                <a:solidFill>
                  <a:schemeClr val="accent5">
                    <a:lumMod val="50000"/>
                  </a:schemeClr>
                </a:solidFill>
                <a:latin typeface="+mn-lt"/>
                <a:ea typeface="Verdana" panose="020B0604030504040204" pitchFamily="34" charset="0"/>
              </a:rPr>
              <a:t> 1</a:t>
            </a:r>
            <a:r>
              <a:rPr lang="en-IN" sz="1600" spc="-20" dirty="0">
                <a:solidFill>
                  <a:schemeClr val="accent5">
                    <a:lumMod val="50000"/>
                  </a:schemeClr>
                </a:solidFill>
                <a:latin typeface="+mn-lt"/>
                <a:ea typeface="Verdana" panose="020B0604030504040204" pitchFamily="34" charset="0"/>
              </a:rPr>
              <a:t>4</a:t>
            </a:r>
            <a:r>
              <a:rPr sz="1600" spc="-20" dirty="0">
                <a:solidFill>
                  <a:schemeClr val="accent5">
                    <a:lumMod val="50000"/>
                  </a:schemeClr>
                </a:solidFill>
                <a:latin typeface="+mn-lt"/>
                <a:ea typeface="Verdana" panose="020B0604030504040204" pitchFamily="34" charset="0"/>
              </a:rPr>
              <a:t>%.</a:t>
            </a:r>
            <a:r>
              <a:rPr lang="en-US" sz="1600" dirty="0">
                <a:solidFill>
                  <a:schemeClr val="accent5">
                    <a:lumMod val="50000"/>
                  </a:schemeClr>
                </a:solidFill>
                <a:latin typeface="+mn-lt"/>
                <a:ea typeface="Verdana" panose="020B0604030504040204" pitchFamily="34" charset="0"/>
                <a:cs typeface="Arial MT"/>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BEB10521-4787-99E6-9F54-7931E35280FA}"/>
              </a:ext>
            </a:extLst>
          </p:cNvPr>
          <p:cNvSpPr txBox="1">
            <a:spLocks noGrp="1"/>
          </p:cNvSpPr>
          <p:nvPr>
            <p:ph type="title"/>
          </p:nvPr>
        </p:nvSpPr>
        <p:spPr>
          <a:xfrm>
            <a:off x="1962529" y="463263"/>
            <a:ext cx="8520430" cy="394980"/>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chemeClr val="tx2">
                    <a:lumMod val="10000"/>
                  </a:schemeClr>
                </a:solidFill>
                <a:latin typeface="+mn-lt"/>
                <a:cs typeface="Old Standard TT"/>
              </a:rPr>
              <a:t>WHY ANALYZE THE GOOGLE</a:t>
            </a:r>
            <a:r>
              <a:rPr sz="2400" b="1" spc="-135" dirty="0">
                <a:solidFill>
                  <a:schemeClr val="tx2">
                    <a:lumMod val="10000"/>
                  </a:schemeClr>
                </a:solidFill>
                <a:latin typeface="+mn-lt"/>
                <a:cs typeface="Old Standard TT"/>
              </a:rPr>
              <a:t> </a:t>
            </a:r>
            <a:r>
              <a:rPr sz="2400" b="1" dirty="0">
                <a:solidFill>
                  <a:schemeClr val="tx2">
                    <a:lumMod val="10000"/>
                  </a:schemeClr>
                </a:solidFill>
                <a:latin typeface="+mn-lt"/>
                <a:cs typeface="Old Standard TT"/>
              </a:rPr>
              <a:t>PLAY  </a:t>
            </a:r>
            <a:r>
              <a:rPr sz="2400" b="1" spc="-5" dirty="0">
                <a:solidFill>
                  <a:schemeClr val="tx2">
                    <a:lumMod val="10000"/>
                  </a:schemeClr>
                </a:solidFill>
                <a:latin typeface="+mn-lt"/>
                <a:cs typeface="Old Standard TT"/>
              </a:rPr>
              <a:t>STORE?</a:t>
            </a:r>
            <a:endParaRPr sz="2400" b="1" dirty="0">
              <a:solidFill>
                <a:schemeClr val="tx2">
                  <a:lumMod val="10000"/>
                </a:schemeClr>
              </a:solidFill>
              <a:latin typeface="+mn-lt"/>
              <a:cs typeface="Old Standard TT"/>
            </a:endParaRPr>
          </a:p>
        </p:txBody>
      </p:sp>
      <p:sp>
        <p:nvSpPr>
          <p:cNvPr id="2" name="Text Placeholder 1">
            <a:extLst>
              <a:ext uri="{FF2B5EF4-FFF2-40B4-BE49-F238E27FC236}">
                <a16:creationId xmlns:a16="http://schemas.microsoft.com/office/drawing/2014/main" id="{FAA65335-7B33-60E6-EA1C-01C23A10B380}"/>
              </a:ext>
            </a:extLst>
          </p:cNvPr>
          <p:cNvSpPr>
            <a:spLocks noGrp="1"/>
          </p:cNvSpPr>
          <p:nvPr>
            <p:ph type="body" idx="1"/>
          </p:nvPr>
        </p:nvSpPr>
        <p:spPr>
          <a:xfrm>
            <a:off x="230669" y="1964149"/>
            <a:ext cx="8520430" cy="3416300"/>
          </a:xfrm>
        </p:spPr>
        <p:txBody>
          <a:bodyPr/>
          <a:lstStyle/>
          <a:p>
            <a:pPr marL="514350" indent="-285750">
              <a:buFont typeface="Arial" panose="020B0604020202020204" pitchFamily="34" charset="0"/>
              <a:buChar char="•"/>
            </a:pPr>
            <a:r>
              <a:rPr lang="en-US" sz="2000" dirty="0">
                <a:solidFill>
                  <a:schemeClr val="bg1"/>
                </a:solidFill>
                <a:latin typeface="+mn-lt"/>
              </a:rPr>
              <a:t>Google Play Store is an online App store like Games, Movies, Books etc. where people can find their favorite Apps. And it provides more than 10 million Apps and Games to billions of people over the world and it’s generating more than 120$ billion earning to developers.</a:t>
            </a:r>
          </a:p>
          <a:p>
            <a:pPr marL="228600" indent="0"/>
            <a:endParaRPr lang="en-US" sz="2000" dirty="0">
              <a:solidFill>
                <a:schemeClr val="bg1"/>
              </a:solidFill>
              <a:latin typeface="+mn-lt"/>
            </a:endParaRPr>
          </a:p>
          <a:p>
            <a:pPr marL="514350" indent="-285750">
              <a:buFont typeface="Arial" panose="020B0604020202020204" pitchFamily="34" charset="0"/>
              <a:buChar char="•"/>
            </a:pPr>
            <a:r>
              <a:rPr lang="en-IN" sz="2000" dirty="0">
                <a:solidFill>
                  <a:schemeClr val="bg1"/>
                </a:solidFill>
                <a:latin typeface="+mn-lt"/>
              </a:rPr>
              <a:t>The main objective of the Project is that to understand the Users demand what they expecting from using their apps and thus it helps to update and develop the product by Developers.</a:t>
            </a:r>
          </a:p>
        </p:txBody>
      </p:sp>
      <p:sp>
        <p:nvSpPr>
          <p:cNvPr id="10" name="object 8">
            <a:extLst>
              <a:ext uri="{FF2B5EF4-FFF2-40B4-BE49-F238E27FC236}">
                <a16:creationId xmlns:a16="http://schemas.microsoft.com/office/drawing/2014/main" id="{43062C6C-7F90-F74A-0AEE-E718ADFD2ED9}"/>
              </a:ext>
            </a:extLst>
          </p:cNvPr>
          <p:cNvSpPr/>
          <p:nvPr/>
        </p:nvSpPr>
        <p:spPr>
          <a:xfrm>
            <a:off x="2443334" y="1036033"/>
            <a:ext cx="926591" cy="928116"/>
          </a:xfrm>
          <a:prstGeom prst="rect">
            <a:avLst/>
          </a:prstGeom>
          <a:blipFill>
            <a:blip r:embed="rId2" cstate="print"/>
            <a:stretch>
              <a:fillRect/>
            </a:stretch>
          </a:blipFill>
        </p:spPr>
        <p:txBody>
          <a:bodyPr wrap="square" lIns="0" tIns="0" rIns="0" bIns="0" rtlCol="0"/>
          <a:lstStyle/>
          <a:p>
            <a:endParaRPr/>
          </a:p>
        </p:txBody>
      </p:sp>
      <p:sp>
        <p:nvSpPr>
          <p:cNvPr id="12" name="object 10">
            <a:extLst>
              <a:ext uri="{FF2B5EF4-FFF2-40B4-BE49-F238E27FC236}">
                <a16:creationId xmlns:a16="http://schemas.microsoft.com/office/drawing/2014/main" id="{77BBFFFD-6C42-9BBE-284E-787A1D413124}"/>
              </a:ext>
            </a:extLst>
          </p:cNvPr>
          <p:cNvSpPr/>
          <p:nvPr/>
        </p:nvSpPr>
        <p:spPr>
          <a:xfrm>
            <a:off x="4812433" y="1004030"/>
            <a:ext cx="961644" cy="960119"/>
          </a:xfrm>
          <a:prstGeom prst="rect">
            <a:avLst/>
          </a:prstGeom>
          <a:blipFill>
            <a:blip r:embed="rId3" cstate="print"/>
            <a:stretch>
              <a:fillRect/>
            </a:stretch>
          </a:blipFill>
        </p:spPr>
        <p:txBody>
          <a:bodyPr wrap="square" lIns="0" tIns="0" rIns="0" bIns="0" rtlCol="0"/>
          <a:lstStyle/>
          <a:p>
            <a:endParaRPr/>
          </a:p>
        </p:txBody>
      </p:sp>
      <p:grpSp>
        <p:nvGrpSpPr>
          <p:cNvPr id="13" name="object 11">
            <a:extLst>
              <a:ext uri="{FF2B5EF4-FFF2-40B4-BE49-F238E27FC236}">
                <a16:creationId xmlns:a16="http://schemas.microsoft.com/office/drawing/2014/main" id="{0F058FC5-E244-86E2-C974-BDEDAA6684A1}"/>
              </a:ext>
            </a:extLst>
          </p:cNvPr>
          <p:cNvGrpSpPr/>
          <p:nvPr/>
        </p:nvGrpSpPr>
        <p:grpSpPr>
          <a:xfrm>
            <a:off x="1093849" y="299941"/>
            <a:ext cx="809625" cy="809625"/>
            <a:chOff x="478536" y="263652"/>
            <a:chExt cx="809625" cy="809625"/>
          </a:xfrm>
        </p:grpSpPr>
        <p:sp>
          <p:nvSpPr>
            <p:cNvPr id="14" name="object 12">
              <a:extLst>
                <a:ext uri="{FF2B5EF4-FFF2-40B4-BE49-F238E27FC236}">
                  <a16:creationId xmlns:a16="http://schemas.microsoft.com/office/drawing/2014/main" id="{4D8D772D-AFBB-4ACB-F361-565F3DAEA2E9}"/>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15" name="object 13">
              <a:extLst>
                <a:ext uri="{FF2B5EF4-FFF2-40B4-BE49-F238E27FC236}">
                  <a16:creationId xmlns:a16="http://schemas.microsoft.com/office/drawing/2014/main" id="{8D8E3E2E-05AB-2068-566A-844B562623E6}"/>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111836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D60355-3C7D-F68A-624D-723A9F8E5360}"/>
              </a:ext>
            </a:extLst>
          </p:cNvPr>
          <p:cNvSpPr txBox="1"/>
          <p:nvPr/>
        </p:nvSpPr>
        <p:spPr>
          <a:xfrm>
            <a:off x="160866" y="744403"/>
            <a:ext cx="8662881" cy="4278094"/>
          </a:xfrm>
          <a:prstGeom prst="rect">
            <a:avLst/>
          </a:prstGeom>
          <a:noFill/>
        </p:spPr>
        <p:txBody>
          <a:bodyPr wrap="square">
            <a:spAutoFit/>
          </a:bodyPr>
          <a:lstStyle/>
          <a:p>
            <a:pPr marL="36000" algn="just">
              <a:spcBef>
                <a:spcPts val="1200"/>
              </a:spcBef>
              <a:buClr>
                <a:srgbClr val="F5FCFF"/>
              </a:buClr>
              <a:buSzPct val="71428"/>
              <a:tabLst>
                <a:tab pos="354965" algn="l"/>
                <a:tab pos="355600" algn="l"/>
              </a:tabLst>
            </a:pPr>
            <a:r>
              <a:rPr lang="en-IN" sz="1600" spc="-5" dirty="0">
                <a:solidFill>
                  <a:schemeClr val="accent5">
                    <a:lumMod val="50000"/>
                  </a:schemeClr>
                </a:solidFill>
                <a:latin typeface="+mn-lt"/>
                <a:ea typeface="Verdana" panose="020B0604030504040204" pitchFamily="34" charset="0"/>
              </a:rPr>
              <a:t>~ </a:t>
            </a:r>
            <a:r>
              <a:rPr lang="en-US" sz="1600" dirty="0">
                <a:solidFill>
                  <a:schemeClr val="accent5">
                    <a:lumMod val="50000"/>
                  </a:schemeClr>
                </a:solidFill>
                <a:latin typeface="+mn-lt"/>
                <a:ea typeface="Verdana" panose="020B0604030504040204" pitchFamily="34" charset="0"/>
                <a:cs typeface="Arial MT"/>
              </a:rPr>
              <a:t>It's</a:t>
            </a:r>
            <a:r>
              <a:rPr lang="en-US" sz="1600" spc="-20" dirty="0">
                <a:solidFill>
                  <a:schemeClr val="accent5">
                    <a:lumMod val="50000"/>
                  </a:schemeClr>
                </a:solidFill>
                <a:latin typeface="+mn-lt"/>
                <a:ea typeface="Verdana" panose="020B0604030504040204" pitchFamily="34" charset="0"/>
                <a:cs typeface="Arial MT"/>
              </a:rPr>
              <a:t> </a:t>
            </a:r>
            <a:r>
              <a:rPr lang="en-US" sz="1600" spc="-5" dirty="0">
                <a:solidFill>
                  <a:schemeClr val="accent5">
                    <a:lumMod val="50000"/>
                  </a:schemeClr>
                </a:solidFill>
                <a:latin typeface="+mn-lt"/>
                <a:ea typeface="Verdana" panose="020B0604030504040204" pitchFamily="34" charset="0"/>
                <a:cs typeface="Arial MT"/>
              </a:rPr>
              <a:t>good</a:t>
            </a:r>
            <a:r>
              <a:rPr lang="en-US" sz="1600" spc="-15" dirty="0">
                <a:solidFill>
                  <a:schemeClr val="accent5">
                    <a:lumMod val="50000"/>
                  </a:schemeClr>
                </a:solidFill>
                <a:latin typeface="+mn-lt"/>
                <a:ea typeface="Verdana" panose="020B0604030504040204" pitchFamily="34" charset="0"/>
                <a:cs typeface="Arial MT"/>
              </a:rPr>
              <a:t> </a:t>
            </a:r>
            <a:r>
              <a:rPr lang="en-US" sz="1600" dirty="0">
                <a:solidFill>
                  <a:schemeClr val="accent5">
                    <a:lumMod val="50000"/>
                  </a:schemeClr>
                </a:solidFill>
                <a:latin typeface="+mn-lt"/>
                <a:ea typeface="Verdana" panose="020B0604030504040204" pitchFamily="34" charset="0"/>
                <a:cs typeface="Arial MT"/>
              </a:rPr>
              <a:t>to</a:t>
            </a:r>
            <a:r>
              <a:rPr lang="en-US" sz="1600" spc="-15" dirty="0">
                <a:solidFill>
                  <a:schemeClr val="accent5">
                    <a:lumMod val="50000"/>
                  </a:schemeClr>
                </a:solidFill>
                <a:latin typeface="+mn-lt"/>
                <a:ea typeface="Verdana" panose="020B0604030504040204" pitchFamily="34" charset="0"/>
                <a:cs typeface="Arial MT"/>
              </a:rPr>
              <a:t> </a:t>
            </a:r>
            <a:r>
              <a:rPr lang="en-US" sz="1600" spc="-5" dirty="0">
                <a:solidFill>
                  <a:schemeClr val="accent5">
                    <a:lumMod val="50000"/>
                  </a:schemeClr>
                </a:solidFill>
                <a:latin typeface="+mn-lt"/>
                <a:ea typeface="Verdana" panose="020B0604030504040204" pitchFamily="34" charset="0"/>
                <a:cs typeface="Arial MT"/>
              </a:rPr>
              <a:t>develop</a:t>
            </a:r>
            <a:r>
              <a:rPr lang="en-US" sz="1600" spc="-15" dirty="0">
                <a:solidFill>
                  <a:schemeClr val="accent5">
                    <a:lumMod val="50000"/>
                  </a:schemeClr>
                </a:solidFill>
                <a:latin typeface="+mn-lt"/>
                <a:ea typeface="Verdana" panose="020B0604030504040204" pitchFamily="34" charset="0"/>
                <a:cs typeface="Arial MT"/>
              </a:rPr>
              <a:t> </a:t>
            </a:r>
            <a:r>
              <a:rPr lang="en-US" sz="1600" dirty="0">
                <a:solidFill>
                  <a:schemeClr val="accent5">
                    <a:lumMod val="50000"/>
                  </a:schemeClr>
                </a:solidFill>
                <a:latin typeface="+mn-lt"/>
                <a:ea typeface="Verdana" panose="020B0604030504040204" pitchFamily="34" charset="0"/>
                <a:cs typeface="Arial MT"/>
              </a:rPr>
              <a:t>a</a:t>
            </a:r>
            <a:r>
              <a:rPr lang="en-US" sz="1600" spc="-5" dirty="0">
                <a:solidFill>
                  <a:schemeClr val="accent5">
                    <a:lumMod val="50000"/>
                  </a:schemeClr>
                </a:solidFill>
                <a:latin typeface="+mn-lt"/>
                <a:ea typeface="Verdana" panose="020B0604030504040204" pitchFamily="34" charset="0"/>
                <a:cs typeface="Arial MT"/>
              </a:rPr>
              <a:t> </a:t>
            </a:r>
            <a:r>
              <a:rPr lang="en-US" sz="1600" b="1" spc="-5" dirty="0">
                <a:solidFill>
                  <a:schemeClr val="accent5">
                    <a:lumMod val="50000"/>
                  </a:schemeClr>
                </a:solidFill>
                <a:latin typeface="+mn-lt"/>
                <a:ea typeface="Verdana" panose="020B0604030504040204" pitchFamily="34" charset="0"/>
              </a:rPr>
              <a:t>Free</a:t>
            </a:r>
            <a:r>
              <a:rPr lang="en-US" sz="1600" b="1" spc="-15" dirty="0">
                <a:solidFill>
                  <a:schemeClr val="accent5">
                    <a:lumMod val="50000"/>
                  </a:schemeClr>
                </a:solidFill>
                <a:latin typeface="+mn-lt"/>
                <a:ea typeface="Verdana" panose="020B0604030504040204" pitchFamily="34" charset="0"/>
              </a:rPr>
              <a:t> type</a:t>
            </a:r>
            <a:r>
              <a:rPr lang="en-US" sz="1600" b="1" spc="30" dirty="0">
                <a:solidFill>
                  <a:schemeClr val="accent5">
                    <a:lumMod val="50000"/>
                  </a:schemeClr>
                </a:solidFill>
                <a:latin typeface="+mn-lt"/>
                <a:ea typeface="Verdana" panose="020B0604030504040204" pitchFamily="34" charset="0"/>
              </a:rPr>
              <a:t> </a:t>
            </a:r>
            <a:r>
              <a:rPr lang="en-US" sz="1600" spc="-5" dirty="0">
                <a:solidFill>
                  <a:schemeClr val="accent5">
                    <a:lumMod val="50000"/>
                  </a:schemeClr>
                </a:solidFill>
                <a:latin typeface="+mn-lt"/>
                <a:ea typeface="Verdana" panose="020B0604030504040204" pitchFamily="34" charset="0"/>
                <a:cs typeface="Arial MT"/>
              </a:rPr>
              <a:t>app</a:t>
            </a:r>
            <a:r>
              <a:rPr lang="en-US" sz="1600" spc="-15" dirty="0">
                <a:solidFill>
                  <a:schemeClr val="accent5">
                    <a:lumMod val="50000"/>
                  </a:schemeClr>
                </a:solidFill>
                <a:latin typeface="+mn-lt"/>
                <a:ea typeface="Verdana" panose="020B0604030504040204" pitchFamily="34" charset="0"/>
                <a:cs typeface="Arial MT"/>
              </a:rPr>
              <a:t> </a:t>
            </a:r>
            <a:r>
              <a:rPr lang="en-US" sz="1600" spc="-5" dirty="0">
                <a:solidFill>
                  <a:schemeClr val="accent5">
                    <a:lumMod val="50000"/>
                  </a:schemeClr>
                </a:solidFill>
                <a:latin typeface="+mn-lt"/>
                <a:ea typeface="Verdana" panose="020B0604030504040204" pitchFamily="34" charset="0"/>
                <a:cs typeface="Arial MT"/>
              </a:rPr>
              <a:t>and</a:t>
            </a:r>
            <a:r>
              <a:rPr lang="en-US" sz="1600" spc="-15" dirty="0">
                <a:solidFill>
                  <a:schemeClr val="accent5">
                    <a:lumMod val="50000"/>
                  </a:schemeClr>
                </a:solidFill>
                <a:latin typeface="+mn-lt"/>
                <a:ea typeface="Verdana" panose="020B0604030504040204" pitchFamily="34" charset="0"/>
                <a:cs typeface="Arial MT"/>
              </a:rPr>
              <a:t> </a:t>
            </a:r>
            <a:r>
              <a:rPr lang="en-US" sz="1600" spc="-5" dirty="0">
                <a:solidFill>
                  <a:schemeClr val="accent5">
                    <a:lumMod val="50000"/>
                  </a:schemeClr>
                </a:solidFill>
                <a:latin typeface="+mn-lt"/>
                <a:ea typeface="Verdana" panose="020B0604030504040204" pitchFamily="34" charset="0"/>
                <a:cs typeface="Arial MT"/>
              </a:rPr>
              <a:t>having </a:t>
            </a:r>
            <a:r>
              <a:rPr lang="en-US" sz="1600" dirty="0">
                <a:solidFill>
                  <a:schemeClr val="accent5">
                    <a:lumMod val="50000"/>
                  </a:schemeClr>
                </a:solidFill>
                <a:latin typeface="+mn-lt"/>
                <a:ea typeface="Verdana" panose="020B0604030504040204" pitchFamily="34" charset="0"/>
                <a:cs typeface="Arial MT"/>
              </a:rPr>
              <a:t>a</a:t>
            </a:r>
            <a:r>
              <a:rPr lang="en-US" sz="1600" spc="-5" dirty="0">
                <a:solidFill>
                  <a:schemeClr val="accent5">
                    <a:lumMod val="50000"/>
                  </a:schemeClr>
                </a:solidFill>
                <a:latin typeface="+mn-lt"/>
                <a:ea typeface="Verdana" panose="020B0604030504040204" pitchFamily="34" charset="0"/>
                <a:cs typeface="Arial MT"/>
              </a:rPr>
              <a:t> </a:t>
            </a:r>
            <a:r>
              <a:rPr lang="en-US" sz="1600" dirty="0">
                <a:solidFill>
                  <a:schemeClr val="accent5">
                    <a:lumMod val="50000"/>
                  </a:schemeClr>
                </a:solidFill>
                <a:latin typeface="+mn-lt"/>
                <a:ea typeface="Verdana" panose="020B0604030504040204" pitchFamily="34" charset="0"/>
                <a:cs typeface="Arial MT"/>
              </a:rPr>
              <a:t>content</a:t>
            </a:r>
            <a:r>
              <a:rPr lang="en-US" sz="1600" spc="-30" dirty="0">
                <a:solidFill>
                  <a:schemeClr val="accent5">
                    <a:lumMod val="50000"/>
                  </a:schemeClr>
                </a:solidFill>
                <a:latin typeface="+mn-lt"/>
                <a:ea typeface="Verdana" panose="020B0604030504040204" pitchFamily="34" charset="0"/>
                <a:cs typeface="Arial MT"/>
              </a:rPr>
              <a:t> </a:t>
            </a:r>
            <a:r>
              <a:rPr lang="en-US" sz="1600" dirty="0">
                <a:solidFill>
                  <a:schemeClr val="accent5">
                    <a:lumMod val="50000"/>
                  </a:schemeClr>
                </a:solidFill>
                <a:latin typeface="+mn-lt"/>
                <a:ea typeface="Verdana" panose="020B0604030504040204" pitchFamily="34" charset="0"/>
                <a:cs typeface="Arial MT"/>
              </a:rPr>
              <a:t>rating</a:t>
            </a:r>
            <a:r>
              <a:rPr lang="en-US" sz="1600" spc="-25" dirty="0">
                <a:solidFill>
                  <a:schemeClr val="accent5">
                    <a:lumMod val="50000"/>
                  </a:schemeClr>
                </a:solidFill>
                <a:latin typeface="+mn-lt"/>
                <a:ea typeface="Verdana" panose="020B0604030504040204" pitchFamily="34" charset="0"/>
                <a:cs typeface="Arial MT"/>
              </a:rPr>
              <a:t> </a:t>
            </a:r>
            <a:r>
              <a:rPr lang="en-US" sz="1600" dirty="0">
                <a:solidFill>
                  <a:schemeClr val="accent5">
                    <a:lumMod val="50000"/>
                  </a:schemeClr>
                </a:solidFill>
                <a:latin typeface="+mn-lt"/>
                <a:ea typeface="Verdana" panose="020B0604030504040204" pitchFamily="34" charset="0"/>
                <a:cs typeface="Arial MT"/>
              </a:rPr>
              <a:t>for</a:t>
            </a:r>
            <a:r>
              <a:rPr lang="en-US" sz="1600" spc="-25" dirty="0">
                <a:solidFill>
                  <a:schemeClr val="accent5">
                    <a:lumMod val="50000"/>
                  </a:schemeClr>
                </a:solidFill>
                <a:latin typeface="+mn-lt"/>
                <a:ea typeface="Verdana" panose="020B0604030504040204" pitchFamily="34" charset="0"/>
                <a:cs typeface="Arial MT"/>
              </a:rPr>
              <a:t> </a:t>
            </a:r>
            <a:r>
              <a:rPr lang="en-US" sz="1600" b="1" spc="-10" dirty="0">
                <a:solidFill>
                  <a:schemeClr val="accent5">
                    <a:lumMod val="50000"/>
                  </a:schemeClr>
                </a:solidFill>
                <a:latin typeface="+mn-lt"/>
                <a:ea typeface="Verdana" panose="020B0604030504040204" pitchFamily="34" charset="0"/>
              </a:rPr>
              <a:t>Everyone.</a:t>
            </a:r>
          </a:p>
          <a:p>
            <a:pPr marL="36000" algn="just">
              <a:spcBef>
                <a:spcPts val="1200"/>
              </a:spcBef>
              <a:tabLst>
                <a:tab pos="469265" algn="l"/>
                <a:tab pos="469900" algn="l"/>
              </a:tabLst>
            </a:pPr>
            <a:r>
              <a:rPr lang="en-IN" sz="1600" spc="-5" dirty="0">
                <a:solidFill>
                  <a:schemeClr val="accent5">
                    <a:lumMod val="50000"/>
                  </a:schemeClr>
                </a:solidFill>
                <a:latin typeface="+mn-lt"/>
                <a:ea typeface="Verdana" panose="020B0604030504040204" pitchFamily="34" charset="0"/>
              </a:rPr>
              <a:t>~ </a:t>
            </a:r>
            <a:r>
              <a:rPr lang="en-US" sz="1600" spc="40" dirty="0">
                <a:solidFill>
                  <a:schemeClr val="accent5">
                    <a:lumMod val="50000"/>
                  </a:schemeClr>
                </a:solidFill>
                <a:latin typeface="+mn-lt"/>
                <a:ea typeface="Verdana" panose="020B0604030504040204" pitchFamily="34" charset="0"/>
                <a:cs typeface="Verdana"/>
              </a:rPr>
              <a:t>Percentage</a:t>
            </a:r>
            <a:r>
              <a:rPr lang="en-US" sz="1600" spc="-170" dirty="0">
                <a:solidFill>
                  <a:schemeClr val="accent5">
                    <a:lumMod val="50000"/>
                  </a:schemeClr>
                </a:solidFill>
                <a:latin typeface="+mn-lt"/>
                <a:ea typeface="Verdana" panose="020B0604030504040204" pitchFamily="34" charset="0"/>
                <a:cs typeface="Verdana"/>
              </a:rPr>
              <a:t> </a:t>
            </a:r>
            <a:r>
              <a:rPr lang="en-US" sz="1600" spc="5" dirty="0">
                <a:solidFill>
                  <a:schemeClr val="accent5">
                    <a:lumMod val="50000"/>
                  </a:schemeClr>
                </a:solidFill>
                <a:latin typeface="+mn-lt"/>
                <a:ea typeface="Verdana" panose="020B0604030504040204" pitchFamily="34" charset="0"/>
                <a:cs typeface="Verdana"/>
              </a:rPr>
              <a:t>of</a:t>
            </a:r>
            <a:r>
              <a:rPr lang="en-US" sz="1600" spc="-165" dirty="0">
                <a:solidFill>
                  <a:schemeClr val="accent5">
                    <a:lumMod val="50000"/>
                  </a:schemeClr>
                </a:solidFill>
                <a:latin typeface="+mn-lt"/>
                <a:ea typeface="Verdana" panose="020B0604030504040204" pitchFamily="34" charset="0"/>
                <a:cs typeface="Verdana"/>
              </a:rPr>
              <a:t> </a:t>
            </a:r>
            <a:r>
              <a:rPr lang="en-US" sz="1600" spc="30" dirty="0">
                <a:solidFill>
                  <a:schemeClr val="accent5">
                    <a:lumMod val="50000"/>
                  </a:schemeClr>
                </a:solidFill>
                <a:latin typeface="+mn-lt"/>
                <a:ea typeface="Verdana" panose="020B0604030504040204" pitchFamily="34" charset="0"/>
                <a:cs typeface="Verdana"/>
              </a:rPr>
              <a:t>apps</a:t>
            </a:r>
            <a:r>
              <a:rPr lang="en-US" sz="1600" spc="-165" dirty="0">
                <a:solidFill>
                  <a:schemeClr val="accent5">
                    <a:lumMod val="50000"/>
                  </a:schemeClr>
                </a:solidFill>
                <a:latin typeface="+mn-lt"/>
                <a:ea typeface="Verdana" panose="020B0604030504040204" pitchFamily="34" charset="0"/>
                <a:cs typeface="Verdana"/>
              </a:rPr>
              <a:t> </a:t>
            </a:r>
            <a:r>
              <a:rPr lang="en-US" sz="1600" spc="25" dirty="0">
                <a:solidFill>
                  <a:schemeClr val="accent5">
                    <a:lumMod val="50000"/>
                  </a:schemeClr>
                </a:solidFill>
                <a:latin typeface="+mn-lt"/>
                <a:ea typeface="Verdana" panose="020B0604030504040204" pitchFamily="34" charset="0"/>
                <a:cs typeface="Verdana"/>
              </a:rPr>
              <a:t>that</a:t>
            </a:r>
            <a:r>
              <a:rPr lang="en-US" sz="1600" spc="-165" dirty="0">
                <a:solidFill>
                  <a:schemeClr val="accent5">
                    <a:lumMod val="50000"/>
                  </a:schemeClr>
                </a:solidFill>
                <a:latin typeface="+mn-lt"/>
                <a:ea typeface="Verdana" panose="020B0604030504040204" pitchFamily="34" charset="0"/>
                <a:cs typeface="Verdana"/>
              </a:rPr>
              <a:t> </a:t>
            </a:r>
            <a:r>
              <a:rPr lang="en-US" sz="1600" spc="-30" dirty="0">
                <a:solidFill>
                  <a:schemeClr val="accent5">
                    <a:lumMod val="50000"/>
                  </a:schemeClr>
                </a:solidFill>
                <a:latin typeface="+mn-lt"/>
                <a:ea typeface="Verdana" panose="020B0604030504040204" pitchFamily="34" charset="0"/>
                <a:cs typeface="Verdana"/>
              </a:rPr>
              <a:t>are</a:t>
            </a:r>
            <a:r>
              <a:rPr lang="en-US" sz="1600" spc="-165" dirty="0">
                <a:solidFill>
                  <a:schemeClr val="accent5">
                    <a:lumMod val="50000"/>
                  </a:schemeClr>
                </a:solidFill>
                <a:latin typeface="+mn-lt"/>
                <a:ea typeface="Verdana" panose="020B0604030504040204" pitchFamily="34" charset="0"/>
                <a:cs typeface="Verdana"/>
              </a:rPr>
              <a:t> </a:t>
            </a:r>
            <a:r>
              <a:rPr lang="en-US" sz="1600" spc="40" dirty="0">
                <a:solidFill>
                  <a:schemeClr val="accent5">
                    <a:lumMod val="50000"/>
                  </a:schemeClr>
                </a:solidFill>
                <a:latin typeface="+mn-lt"/>
                <a:ea typeface="Verdana" panose="020B0604030504040204" pitchFamily="34" charset="0"/>
                <a:cs typeface="Verdana"/>
              </a:rPr>
              <a:t>top</a:t>
            </a:r>
            <a:r>
              <a:rPr lang="en-US" sz="1600" spc="-165" dirty="0">
                <a:solidFill>
                  <a:schemeClr val="accent5">
                    <a:lumMod val="50000"/>
                  </a:schemeClr>
                </a:solidFill>
                <a:latin typeface="+mn-lt"/>
                <a:ea typeface="Verdana" panose="020B0604030504040204" pitchFamily="34" charset="0"/>
                <a:cs typeface="Verdana"/>
              </a:rPr>
              <a:t> </a:t>
            </a:r>
            <a:r>
              <a:rPr lang="en-US" sz="1600" dirty="0">
                <a:solidFill>
                  <a:schemeClr val="accent5">
                    <a:lumMod val="50000"/>
                  </a:schemeClr>
                </a:solidFill>
                <a:latin typeface="+mn-lt"/>
                <a:ea typeface="Verdana" panose="020B0604030504040204" pitchFamily="34" charset="0"/>
                <a:cs typeface="Verdana"/>
              </a:rPr>
              <a:t>rated</a:t>
            </a:r>
            <a:r>
              <a:rPr lang="en-US" sz="1600" spc="-165" dirty="0">
                <a:solidFill>
                  <a:schemeClr val="accent5">
                    <a:lumMod val="50000"/>
                  </a:schemeClr>
                </a:solidFill>
                <a:latin typeface="+mn-lt"/>
                <a:ea typeface="Verdana" panose="020B0604030504040204" pitchFamily="34" charset="0"/>
                <a:cs typeface="Verdana"/>
              </a:rPr>
              <a:t> </a:t>
            </a:r>
            <a:r>
              <a:rPr lang="en-US" sz="1600" spc="-440" dirty="0">
                <a:solidFill>
                  <a:schemeClr val="accent5">
                    <a:lumMod val="50000"/>
                  </a:schemeClr>
                </a:solidFill>
                <a:latin typeface="+mn-lt"/>
                <a:ea typeface="Verdana" panose="020B0604030504040204" pitchFamily="34" charset="0"/>
                <a:cs typeface="Verdana"/>
              </a:rPr>
              <a:t>=</a:t>
            </a:r>
            <a:r>
              <a:rPr lang="en-US" sz="1600" spc="-370" dirty="0">
                <a:solidFill>
                  <a:schemeClr val="accent5">
                    <a:lumMod val="50000"/>
                  </a:schemeClr>
                </a:solidFill>
                <a:latin typeface="+mn-lt"/>
                <a:ea typeface="Verdana" panose="020B0604030504040204" pitchFamily="34" charset="0"/>
                <a:cs typeface="Verdana"/>
              </a:rPr>
              <a:t> </a:t>
            </a:r>
            <a:r>
              <a:rPr lang="en-US" sz="1600" b="1" spc="-340" dirty="0">
                <a:solidFill>
                  <a:schemeClr val="accent5">
                    <a:lumMod val="50000"/>
                  </a:schemeClr>
                </a:solidFill>
                <a:latin typeface="+mn-lt"/>
                <a:ea typeface="Verdana" panose="020B0604030504040204" pitchFamily="34" charset="0"/>
                <a:cs typeface="Verdana"/>
              </a:rPr>
              <a:t>                      </a:t>
            </a:r>
            <a:r>
              <a:rPr lang="en-US" sz="1600" b="1" dirty="0">
                <a:solidFill>
                  <a:schemeClr val="accent5">
                    <a:lumMod val="50000"/>
                  </a:schemeClr>
                </a:solidFill>
                <a:latin typeface="+mn-lt"/>
                <a:ea typeface="Verdana" panose="020B0604030504040204" pitchFamily="34" charset="0"/>
                <a:cs typeface="Verdana"/>
              </a:rPr>
              <a:t>81.80%</a:t>
            </a:r>
            <a:endParaRPr lang="en-US" sz="1600" dirty="0">
              <a:solidFill>
                <a:schemeClr val="accent5">
                  <a:lumMod val="50000"/>
                </a:schemeClr>
              </a:solidFill>
              <a:latin typeface="+mn-lt"/>
              <a:ea typeface="Verdana" panose="020B0604030504040204" pitchFamily="34" charset="0"/>
            </a:endParaRPr>
          </a:p>
          <a:p>
            <a:pPr marL="36000" algn="just">
              <a:spcBef>
                <a:spcPts val="1200"/>
              </a:spcBef>
              <a:tabLst>
                <a:tab pos="469265" algn="l"/>
                <a:tab pos="469900" algn="l"/>
              </a:tabLst>
            </a:pPr>
            <a:r>
              <a:rPr lang="en-IN" sz="1600" spc="-5" dirty="0">
                <a:solidFill>
                  <a:schemeClr val="accent5">
                    <a:lumMod val="50000"/>
                  </a:schemeClr>
                </a:solidFill>
                <a:latin typeface="+mn-lt"/>
                <a:ea typeface="Verdana" panose="020B0604030504040204" pitchFamily="34" charset="0"/>
              </a:rPr>
              <a:t>~ </a:t>
            </a:r>
            <a:r>
              <a:rPr lang="en-US" sz="1600" spc="-10" dirty="0">
                <a:solidFill>
                  <a:schemeClr val="accent5">
                    <a:lumMod val="50000"/>
                  </a:schemeClr>
                </a:solidFill>
                <a:latin typeface="+mn-lt"/>
                <a:ea typeface="Verdana" panose="020B0604030504040204" pitchFamily="34" charset="0"/>
                <a:cs typeface="Verdana"/>
              </a:rPr>
              <a:t>There</a:t>
            </a:r>
            <a:r>
              <a:rPr lang="en-US" sz="1600" spc="-165" dirty="0">
                <a:solidFill>
                  <a:schemeClr val="accent5">
                    <a:lumMod val="50000"/>
                  </a:schemeClr>
                </a:solidFill>
                <a:latin typeface="+mn-lt"/>
                <a:ea typeface="Verdana" panose="020B0604030504040204" pitchFamily="34" charset="0"/>
                <a:cs typeface="Verdana"/>
              </a:rPr>
              <a:t> </a:t>
            </a:r>
            <a:r>
              <a:rPr lang="en-US" sz="1600" spc="-30" dirty="0">
                <a:solidFill>
                  <a:schemeClr val="accent5">
                    <a:lumMod val="50000"/>
                  </a:schemeClr>
                </a:solidFill>
                <a:latin typeface="+mn-lt"/>
                <a:ea typeface="Verdana" panose="020B0604030504040204" pitchFamily="34" charset="0"/>
                <a:cs typeface="Verdana"/>
              </a:rPr>
              <a:t>are</a:t>
            </a:r>
            <a:r>
              <a:rPr lang="en-US" sz="1600" spc="-165" dirty="0">
                <a:solidFill>
                  <a:schemeClr val="accent5">
                    <a:lumMod val="50000"/>
                  </a:schemeClr>
                </a:solidFill>
                <a:latin typeface="+mn-lt"/>
                <a:ea typeface="Verdana" panose="020B0604030504040204" pitchFamily="34" charset="0"/>
                <a:cs typeface="Verdana"/>
              </a:rPr>
              <a:t> </a:t>
            </a:r>
            <a:r>
              <a:rPr lang="en-US" sz="1600" b="1" spc="-145" dirty="0">
                <a:solidFill>
                  <a:schemeClr val="accent5">
                    <a:lumMod val="50000"/>
                  </a:schemeClr>
                </a:solidFill>
                <a:latin typeface="+mn-lt"/>
                <a:ea typeface="Verdana" panose="020B0604030504040204" pitchFamily="34" charset="0"/>
                <a:cs typeface="Verdana"/>
              </a:rPr>
              <a:t>20</a:t>
            </a:r>
            <a:r>
              <a:rPr lang="en-US" sz="1600" b="1" spc="-105" dirty="0">
                <a:solidFill>
                  <a:schemeClr val="accent5">
                    <a:lumMod val="50000"/>
                  </a:schemeClr>
                </a:solidFill>
                <a:latin typeface="+mn-lt"/>
                <a:ea typeface="Verdana" panose="020B0604030504040204" pitchFamily="34" charset="0"/>
                <a:cs typeface="Verdana"/>
              </a:rPr>
              <a:t> </a:t>
            </a:r>
            <a:r>
              <a:rPr lang="en-US" sz="1600" spc="15" dirty="0">
                <a:solidFill>
                  <a:schemeClr val="accent5">
                    <a:lumMod val="50000"/>
                  </a:schemeClr>
                </a:solidFill>
                <a:latin typeface="+mn-lt"/>
                <a:ea typeface="Verdana" panose="020B0604030504040204" pitchFamily="34" charset="0"/>
                <a:cs typeface="Verdana"/>
              </a:rPr>
              <a:t>free</a:t>
            </a:r>
            <a:r>
              <a:rPr lang="en-US" sz="1600" spc="-165" dirty="0">
                <a:solidFill>
                  <a:schemeClr val="accent5">
                    <a:lumMod val="50000"/>
                  </a:schemeClr>
                </a:solidFill>
                <a:latin typeface="+mn-lt"/>
                <a:ea typeface="Verdana" panose="020B0604030504040204" pitchFamily="34" charset="0"/>
                <a:cs typeface="Verdana"/>
              </a:rPr>
              <a:t> </a:t>
            </a:r>
            <a:r>
              <a:rPr lang="en-US" sz="1600" spc="30" dirty="0">
                <a:solidFill>
                  <a:schemeClr val="accent5">
                    <a:lumMod val="50000"/>
                  </a:schemeClr>
                </a:solidFill>
                <a:latin typeface="+mn-lt"/>
                <a:ea typeface="Verdana" panose="020B0604030504040204" pitchFamily="34" charset="0"/>
                <a:cs typeface="Verdana"/>
              </a:rPr>
              <a:t>apps</a:t>
            </a:r>
            <a:r>
              <a:rPr lang="en-US" sz="1600" spc="-160" dirty="0">
                <a:solidFill>
                  <a:schemeClr val="accent5">
                    <a:lumMod val="50000"/>
                  </a:schemeClr>
                </a:solidFill>
                <a:latin typeface="+mn-lt"/>
                <a:ea typeface="Verdana" panose="020B0604030504040204" pitchFamily="34" charset="0"/>
                <a:cs typeface="Verdana"/>
              </a:rPr>
              <a:t> </a:t>
            </a:r>
            <a:r>
              <a:rPr lang="en-US" sz="1600" spc="25" dirty="0">
                <a:solidFill>
                  <a:schemeClr val="accent5">
                    <a:lumMod val="50000"/>
                  </a:schemeClr>
                </a:solidFill>
                <a:latin typeface="+mn-lt"/>
                <a:ea typeface="Verdana" panose="020B0604030504040204" pitchFamily="34" charset="0"/>
                <a:cs typeface="Verdana"/>
              </a:rPr>
              <a:t>that</a:t>
            </a:r>
            <a:r>
              <a:rPr lang="en-US" sz="1600" spc="-165" dirty="0">
                <a:solidFill>
                  <a:schemeClr val="accent5">
                    <a:lumMod val="50000"/>
                  </a:schemeClr>
                </a:solidFill>
                <a:latin typeface="+mn-lt"/>
                <a:ea typeface="Verdana" panose="020B0604030504040204" pitchFamily="34" charset="0"/>
                <a:cs typeface="Verdana"/>
              </a:rPr>
              <a:t> </a:t>
            </a:r>
            <a:r>
              <a:rPr lang="en-US" sz="1600" spc="-20" dirty="0">
                <a:solidFill>
                  <a:schemeClr val="accent5">
                    <a:lumMod val="50000"/>
                  </a:schemeClr>
                </a:solidFill>
                <a:latin typeface="+mn-lt"/>
                <a:ea typeface="Verdana" panose="020B0604030504040204" pitchFamily="34" charset="0"/>
                <a:cs typeface="Verdana"/>
              </a:rPr>
              <a:t>have</a:t>
            </a:r>
            <a:r>
              <a:rPr lang="en-US" sz="1600" spc="-165" dirty="0">
                <a:solidFill>
                  <a:schemeClr val="accent5">
                    <a:lumMod val="50000"/>
                  </a:schemeClr>
                </a:solidFill>
                <a:latin typeface="+mn-lt"/>
                <a:ea typeface="Verdana" panose="020B0604030504040204" pitchFamily="34" charset="0"/>
                <a:cs typeface="Verdana"/>
              </a:rPr>
              <a:t> </a:t>
            </a:r>
            <a:r>
              <a:rPr lang="en-US" sz="1600" spc="50" dirty="0">
                <a:solidFill>
                  <a:schemeClr val="accent5">
                    <a:lumMod val="50000"/>
                  </a:schemeClr>
                </a:solidFill>
                <a:latin typeface="+mn-lt"/>
                <a:ea typeface="Verdana" panose="020B0604030504040204" pitchFamily="34" charset="0"/>
                <a:cs typeface="Verdana"/>
              </a:rPr>
              <a:t>been</a:t>
            </a:r>
            <a:r>
              <a:rPr lang="en-US" sz="1600" spc="-160" dirty="0">
                <a:solidFill>
                  <a:schemeClr val="accent5">
                    <a:lumMod val="50000"/>
                  </a:schemeClr>
                </a:solidFill>
                <a:latin typeface="+mn-lt"/>
                <a:ea typeface="Verdana" panose="020B0604030504040204" pitchFamily="34" charset="0"/>
                <a:cs typeface="Verdana"/>
              </a:rPr>
              <a:t> </a:t>
            </a:r>
            <a:r>
              <a:rPr lang="en-US" sz="1600" spc="10" dirty="0">
                <a:solidFill>
                  <a:schemeClr val="accent5">
                    <a:lumMod val="50000"/>
                  </a:schemeClr>
                </a:solidFill>
                <a:latin typeface="+mn-lt"/>
                <a:ea typeface="Verdana" panose="020B0604030504040204" pitchFamily="34" charset="0"/>
                <a:cs typeface="Verdana"/>
              </a:rPr>
              <a:t>installed</a:t>
            </a:r>
            <a:r>
              <a:rPr lang="en-US" sz="1600" spc="-165" dirty="0">
                <a:solidFill>
                  <a:schemeClr val="accent5">
                    <a:lumMod val="50000"/>
                  </a:schemeClr>
                </a:solidFill>
                <a:latin typeface="+mn-lt"/>
                <a:ea typeface="Verdana" panose="020B0604030504040204" pitchFamily="34" charset="0"/>
                <a:cs typeface="Verdana"/>
              </a:rPr>
              <a:t> </a:t>
            </a:r>
            <a:r>
              <a:rPr lang="en-US" sz="1600" spc="-40" dirty="0">
                <a:solidFill>
                  <a:schemeClr val="accent5">
                    <a:lumMod val="50000"/>
                  </a:schemeClr>
                </a:solidFill>
                <a:latin typeface="+mn-lt"/>
                <a:ea typeface="Verdana" panose="020B0604030504040204" pitchFamily="34" charset="0"/>
                <a:cs typeface="Verdana"/>
              </a:rPr>
              <a:t>over</a:t>
            </a:r>
            <a:r>
              <a:rPr lang="en-US" sz="1600" spc="-160" dirty="0">
                <a:solidFill>
                  <a:schemeClr val="accent5">
                    <a:lumMod val="50000"/>
                  </a:schemeClr>
                </a:solidFill>
                <a:latin typeface="+mn-lt"/>
                <a:ea typeface="Verdana" panose="020B0604030504040204" pitchFamily="34" charset="0"/>
                <a:cs typeface="Verdana"/>
              </a:rPr>
              <a:t> </a:t>
            </a:r>
            <a:r>
              <a:rPr lang="en-US" sz="1600" spc="-20" dirty="0">
                <a:solidFill>
                  <a:schemeClr val="accent5">
                    <a:lumMod val="50000"/>
                  </a:schemeClr>
                </a:solidFill>
                <a:latin typeface="+mn-lt"/>
                <a:ea typeface="Verdana" panose="020B0604030504040204" pitchFamily="34" charset="0"/>
                <a:cs typeface="Verdana"/>
              </a:rPr>
              <a:t>a</a:t>
            </a:r>
            <a:r>
              <a:rPr lang="en-US" sz="1600" spc="-165" dirty="0">
                <a:solidFill>
                  <a:schemeClr val="accent5">
                    <a:lumMod val="50000"/>
                  </a:schemeClr>
                </a:solidFill>
                <a:latin typeface="+mn-lt"/>
                <a:ea typeface="Verdana" panose="020B0604030504040204" pitchFamily="34" charset="0"/>
                <a:cs typeface="Verdana"/>
              </a:rPr>
              <a:t> </a:t>
            </a:r>
            <a:r>
              <a:rPr lang="en-US" sz="1600" b="1" spc="-60" dirty="0">
                <a:solidFill>
                  <a:schemeClr val="accent5">
                    <a:lumMod val="50000"/>
                  </a:schemeClr>
                </a:solidFill>
                <a:latin typeface="+mn-lt"/>
                <a:ea typeface="Verdana" panose="020B0604030504040204" pitchFamily="34" charset="0"/>
                <a:cs typeface="Verdana"/>
              </a:rPr>
              <a:t>billion</a:t>
            </a:r>
            <a:r>
              <a:rPr lang="en-US" sz="1600" b="1" spc="-110" dirty="0">
                <a:solidFill>
                  <a:schemeClr val="accent5">
                    <a:lumMod val="50000"/>
                  </a:schemeClr>
                </a:solidFill>
                <a:latin typeface="+mn-lt"/>
                <a:ea typeface="Verdana" panose="020B0604030504040204" pitchFamily="34" charset="0"/>
                <a:cs typeface="Verdana"/>
              </a:rPr>
              <a:t> </a:t>
            </a:r>
            <a:r>
              <a:rPr lang="en-US" sz="1600" spc="25" dirty="0">
                <a:solidFill>
                  <a:schemeClr val="accent5">
                    <a:lumMod val="50000"/>
                  </a:schemeClr>
                </a:solidFill>
                <a:latin typeface="+mn-lt"/>
                <a:ea typeface="Verdana" panose="020B0604030504040204" pitchFamily="34" charset="0"/>
                <a:cs typeface="Verdana"/>
              </a:rPr>
              <a:t>times</a:t>
            </a:r>
            <a:endParaRPr lang="en-US" sz="1600" dirty="0">
              <a:solidFill>
                <a:schemeClr val="accent5">
                  <a:lumMod val="50000"/>
                </a:schemeClr>
              </a:solidFill>
              <a:latin typeface="+mn-lt"/>
              <a:ea typeface="Verdana" panose="020B0604030504040204" pitchFamily="34" charset="0"/>
              <a:cs typeface="Verdana"/>
            </a:endParaRPr>
          </a:p>
          <a:p>
            <a:pPr marL="36000" marR="5080" algn="just">
              <a:spcBef>
                <a:spcPts val="1200"/>
              </a:spcBef>
              <a:tabLst>
                <a:tab pos="469265" algn="l"/>
                <a:tab pos="469900" algn="l"/>
              </a:tabLst>
            </a:pPr>
            <a:r>
              <a:rPr lang="en-IN" sz="1600" spc="-5" dirty="0">
                <a:solidFill>
                  <a:schemeClr val="accent5">
                    <a:lumMod val="50000"/>
                  </a:schemeClr>
                </a:solidFill>
                <a:latin typeface="+mn-lt"/>
                <a:ea typeface="Verdana" panose="020B0604030504040204" pitchFamily="34" charset="0"/>
              </a:rPr>
              <a:t>~ </a:t>
            </a:r>
            <a:r>
              <a:rPr lang="en-US" sz="1600" b="1" spc="-55" dirty="0">
                <a:solidFill>
                  <a:schemeClr val="accent5">
                    <a:lumMod val="50000"/>
                  </a:schemeClr>
                </a:solidFill>
                <a:latin typeface="+mn-lt"/>
                <a:ea typeface="Verdana" panose="020B0604030504040204" pitchFamily="34" charset="0"/>
                <a:cs typeface="Verdana"/>
              </a:rPr>
              <a:t>Minecraft</a:t>
            </a:r>
            <a:r>
              <a:rPr lang="en-US" sz="1600" b="1" spc="-40" dirty="0">
                <a:solidFill>
                  <a:schemeClr val="accent5">
                    <a:lumMod val="50000"/>
                  </a:schemeClr>
                </a:solidFill>
                <a:latin typeface="+mn-lt"/>
                <a:ea typeface="Verdana" panose="020B0604030504040204" pitchFamily="34" charset="0"/>
                <a:cs typeface="Verdana"/>
              </a:rPr>
              <a:t> </a:t>
            </a:r>
            <a:r>
              <a:rPr lang="en-US" sz="1600" spc="-35" dirty="0">
                <a:solidFill>
                  <a:schemeClr val="accent5">
                    <a:lumMod val="50000"/>
                  </a:schemeClr>
                </a:solidFill>
                <a:latin typeface="+mn-lt"/>
                <a:ea typeface="Verdana" panose="020B0604030504040204" pitchFamily="34" charset="0"/>
                <a:cs typeface="Verdana"/>
              </a:rPr>
              <a:t>is</a:t>
            </a:r>
            <a:r>
              <a:rPr lang="en-US" sz="1600" spc="-100" dirty="0">
                <a:solidFill>
                  <a:schemeClr val="accent5">
                    <a:lumMod val="50000"/>
                  </a:schemeClr>
                </a:solidFill>
                <a:latin typeface="+mn-lt"/>
                <a:ea typeface="Verdana" panose="020B0604030504040204" pitchFamily="34" charset="0"/>
                <a:cs typeface="Verdana"/>
              </a:rPr>
              <a:t> </a:t>
            </a:r>
            <a:r>
              <a:rPr lang="en-US" sz="1600" spc="35" dirty="0">
                <a:solidFill>
                  <a:schemeClr val="accent5">
                    <a:lumMod val="50000"/>
                  </a:schemeClr>
                </a:solidFill>
                <a:latin typeface="+mn-lt"/>
                <a:ea typeface="Verdana" panose="020B0604030504040204" pitchFamily="34" charset="0"/>
                <a:cs typeface="Verdana"/>
              </a:rPr>
              <a:t>the</a:t>
            </a:r>
            <a:r>
              <a:rPr lang="en-US" sz="1600" spc="-100" dirty="0">
                <a:solidFill>
                  <a:schemeClr val="accent5">
                    <a:lumMod val="50000"/>
                  </a:schemeClr>
                </a:solidFill>
                <a:latin typeface="+mn-lt"/>
                <a:ea typeface="Verdana" panose="020B0604030504040204" pitchFamily="34" charset="0"/>
                <a:cs typeface="Verdana"/>
              </a:rPr>
              <a:t> </a:t>
            </a:r>
            <a:r>
              <a:rPr lang="en-US" sz="1600" dirty="0">
                <a:solidFill>
                  <a:schemeClr val="accent5">
                    <a:lumMod val="50000"/>
                  </a:schemeClr>
                </a:solidFill>
                <a:latin typeface="+mn-lt"/>
                <a:ea typeface="Verdana" panose="020B0604030504040204" pitchFamily="34" charset="0"/>
                <a:cs typeface="Verdana"/>
              </a:rPr>
              <a:t>only</a:t>
            </a:r>
            <a:r>
              <a:rPr lang="en-US" sz="1600" spc="-100" dirty="0">
                <a:solidFill>
                  <a:schemeClr val="accent5">
                    <a:lumMod val="50000"/>
                  </a:schemeClr>
                </a:solidFill>
                <a:latin typeface="+mn-lt"/>
                <a:ea typeface="Verdana" panose="020B0604030504040204" pitchFamily="34" charset="0"/>
                <a:cs typeface="Verdana"/>
              </a:rPr>
              <a:t> </a:t>
            </a:r>
            <a:r>
              <a:rPr lang="en-US" sz="1600" spc="55" dirty="0">
                <a:solidFill>
                  <a:schemeClr val="accent5">
                    <a:lumMod val="50000"/>
                  </a:schemeClr>
                </a:solidFill>
                <a:latin typeface="+mn-lt"/>
                <a:ea typeface="Verdana" panose="020B0604030504040204" pitchFamily="34" charset="0"/>
                <a:cs typeface="Verdana"/>
              </a:rPr>
              <a:t>app</a:t>
            </a:r>
            <a:r>
              <a:rPr lang="en-US" sz="1600" spc="-100" dirty="0">
                <a:solidFill>
                  <a:schemeClr val="accent5">
                    <a:lumMod val="50000"/>
                  </a:schemeClr>
                </a:solidFill>
                <a:latin typeface="+mn-lt"/>
                <a:ea typeface="Verdana" panose="020B0604030504040204" pitchFamily="34" charset="0"/>
                <a:cs typeface="Verdana"/>
              </a:rPr>
              <a:t> </a:t>
            </a:r>
            <a:r>
              <a:rPr lang="en-US" sz="1600" spc="30" dirty="0">
                <a:solidFill>
                  <a:schemeClr val="accent5">
                    <a:lumMod val="50000"/>
                  </a:schemeClr>
                </a:solidFill>
                <a:latin typeface="+mn-lt"/>
                <a:ea typeface="Verdana" panose="020B0604030504040204" pitchFamily="34" charset="0"/>
                <a:cs typeface="Verdana"/>
              </a:rPr>
              <a:t>in</a:t>
            </a:r>
            <a:r>
              <a:rPr lang="en-US" sz="1600" spc="-95" dirty="0">
                <a:solidFill>
                  <a:schemeClr val="accent5">
                    <a:lumMod val="50000"/>
                  </a:schemeClr>
                </a:solidFill>
                <a:latin typeface="+mn-lt"/>
                <a:ea typeface="Verdana" panose="020B0604030504040204" pitchFamily="34" charset="0"/>
                <a:cs typeface="Verdana"/>
              </a:rPr>
              <a:t> </a:t>
            </a:r>
            <a:r>
              <a:rPr lang="en-US" sz="1600" spc="35" dirty="0">
                <a:solidFill>
                  <a:schemeClr val="accent5">
                    <a:lumMod val="50000"/>
                  </a:schemeClr>
                </a:solidFill>
                <a:latin typeface="+mn-lt"/>
                <a:ea typeface="Verdana" panose="020B0604030504040204" pitchFamily="34" charset="0"/>
                <a:cs typeface="Verdana"/>
              </a:rPr>
              <a:t>the</a:t>
            </a:r>
            <a:r>
              <a:rPr lang="en-US" sz="1600" spc="-100" dirty="0">
                <a:solidFill>
                  <a:schemeClr val="accent5">
                    <a:lumMod val="50000"/>
                  </a:schemeClr>
                </a:solidFill>
                <a:latin typeface="+mn-lt"/>
                <a:ea typeface="Verdana" panose="020B0604030504040204" pitchFamily="34" charset="0"/>
                <a:cs typeface="Verdana"/>
              </a:rPr>
              <a:t> </a:t>
            </a:r>
            <a:r>
              <a:rPr lang="en-US" sz="1600" spc="35" dirty="0">
                <a:solidFill>
                  <a:schemeClr val="accent5">
                    <a:lumMod val="50000"/>
                  </a:schemeClr>
                </a:solidFill>
                <a:latin typeface="+mn-lt"/>
                <a:ea typeface="Verdana" panose="020B0604030504040204" pitchFamily="34" charset="0"/>
                <a:cs typeface="Verdana"/>
              </a:rPr>
              <a:t>paid</a:t>
            </a:r>
            <a:r>
              <a:rPr lang="en-US" sz="1600" spc="-100" dirty="0">
                <a:solidFill>
                  <a:schemeClr val="accent5">
                    <a:lumMod val="50000"/>
                  </a:schemeClr>
                </a:solidFill>
                <a:latin typeface="+mn-lt"/>
                <a:ea typeface="Verdana" panose="020B0604030504040204" pitchFamily="34" charset="0"/>
                <a:cs typeface="Verdana"/>
              </a:rPr>
              <a:t> </a:t>
            </a:r>
            <a:r>
              <a:rPr lang="en-US" sz="1600" spc="10" dirty="0">
                <a:solidFill>
                  <a:schemeClr val="accent5">
                    <a:lumMod val="50000"/>
                  </a:schemeClr>
                </a:solidFill>
                <a:latin typeface="+mn-lt"/>
                <a:ea typeface="Verdana" panose="020B0604030504040204" pitchFamily="34" charset="0"/>
                <a:cs typeface="Verdana"/>
              </a:rPr>
              <a:t>category</a:t>
            </a:r>
            <a:r>
              <a:rPr lang="en-US" sz="1600" spc="-100" dirty="0">
                <a:solidFill>
                  <a:schemeClr val="accent5">
                    <a:lumMod val="50000"/>
                  </a:schemeClr>
                </a:solidFill>
                <a:latin typeface="+mn-lt"/>
                <a:ea typeface="Verdana" panose="020B0604030504040204" pitchFamily="34" charset="0"/>
                <a:cs typeface="Verdana"/>
              </a:rPr>
              <a:t> </a:t>
            </a:r>
            <a:r>
              <a:rPr lang="en-US" sz="1600" spc="50" dirty="0">
                <a:solidFill>
                  <a:schemeClr val="accent5">
                    <a:lumMod val="50000"/>
                  </a:schemeClr>
                </a:solidFill>
                <a:latin typeface="+mn-lt"/>
                <a:ea typeface="Verdana" panose="020B0604030504040204" pitchFamily="34" charset="0"/>
                <a:cs typeface="Verdana"/>
              </a:rPr>
              <a:t>with</a:t>
            </a:r>
            <a:r>
              <a:rPr lang="en-US" sz="1600" spc="-100" dirty="0">
                <a:solidFill>
                  <a:schemeClr val="accent5">
                    <a:lumMod val="50000"/>
                  </a:schemeClr>
                </a:solidFill>
                <a:latin typeface="+mn-lt"/>
                <a:ea typeface="Verdana" panose="020B0604030504040204" pitchFamily="34" charset="0"/>
                <a:cs typeface="Verdana"/>
              </a:rPr>
              <a:t> </a:t>
            </a:r>
            <a:r>
              <a:rPr lang="en-US" sz="1600" spc="-40" dirty="0">
                <a:solidFill>
                  <a:schemeClr val="accent5">
                    <a:lumMod val="50000"/>
                  </a:schemeClr>
                </a:solidFill>
                <a:latin typeface="+mn-lt"/>
                <a:ea typeface="Verdana" panose="020B0604030504040204" pitchFamily="34" charset="0"/>
                <a:cs typeface="Verdana"/>
              </a:rPr>
              <a:t>over</a:t>
            </a:r>
            <a:r>
              <a:rPr lang="en-US" sz="1600" spc="-85" dirty="0">
                <a:solidFill>
                  <a:schemeClr val="accent5">
                    <a:lumMod val="50000"/>
                  </a:schemeClr>
                </a:solidFill>
                <a:latin typeface="+mn-lt"/>
                <a:ea typeface="Verdana" panose="020B0604030504040204" pitchFamily="34" charset="0"/>
                <a:cs typeface="Verdana"/>
              </a:rPr>
              <a:t> </a:t>
            </a:r>
            <a:r>
              <a:rPr lang="en-US" sz="1600" b="1" dirty="0">
                <a:solidFill>
                  <a:schemeClr val="accent5">
                    <a:lumMod val="50000"/>
                  </a:schemeClr>
                </a:solidFill>
                <a:latin typeface="+mn-lt"/>
                <a:ea typeface="Verdana" panose="020B0604030504040204" pitchFamily="34" charset="0"/>
                <a:cs typeface="Verdana"/>
              </a:rPr>
              <a:t>10M </a:t>
            </a:r>
            <a:r>
              <a:rPr lang="en-US" sz="1600" dirty="0">
                <a:solidFill>
                  <a:schemeClr val="accent5">
                    <a:lumMod val="50000"/>
                  </a:schemeClr>
                </a:solidFill>
                <a:latin typeface="+mn-lt"/>
                <a:ea typeface="Verdana" panose="020B0604030504040204" pitchFamily="34" charset="0"/>
                <a:cs typeface="Verdana"/>
              </a:rPr>
              <a:t>i</a:t>
            </a:r>
            <a:r>
              <a:rPr lang="en-US" sz="1600" spc="-40" dirty="0">
                <a:solidFill>
                  <a:schemeClr val="accent5">
                    <a:lumMod val="50000"/>
                  </a:schemeClr>
                </a:solidFill>
                <a:latin typeface="+mn-lt"/>
                <a:ea typeface="Verdana" panose="020B0604030504040204" pitchFamily="34" charset="0"/>
                <a:cs typeface="Verdana"/>
              </a:rPr>
              <a:t>nstalls,  </a:t>
            </a:r>
            <a:r>
              <a:rPr lang="en-US" sz="1600" spc="50" dirty="0">
                <a:solidFill>
                  <a:schemeClr val="accent5">
                    <a:lumMod val="50000"/>
                  </a:schemeClr>
                </a:solidFill>
                <a:latin typeface="+mn-lt"/>
                <a:ea typeface="Verdana" panose="020B0604030504040204" pitchFamily="34" charset="0"/>
                <a:cs typeface="Verdana"/>
              </a:rPr>
              <a:t>and</a:t>
            </a:r>
            <a:r>
              <a:rPr lang="en-US" sz="1600" spc="-165" dirty="0">
                <a:solidFill>
                  <a:schemeClr val="accent5">
                    <a:lumMod val="50000"/>
                  </a:schemeClr>
                </a:solidFill>
                <a:latin typeface="+mn-lt"/>
                <a:ea typeface="Verdana" panose="020B0604030504040204" pitchFamily="34" charset="0"/>
                <a:cs typeface="Verdana"/>
              </a:rPr>
              <a:t> </a:t>
            </a:r>
            <a:r>
              <a:rPr lang="en-US" sz="1600" spc="-15" dirty="0">
                <a:solidFill>
                  <a:schemeClr val="accent5">
                    <a:lumMod val="50000"/>
                  </a:schemeClr>
                </a:solidFill>
                <a:latin typeface="+mn-lt"/>
                <a:ea typeface="Verdana" panose="020B0604030504040204" pitchFamily="34" charset="0"/>
                <a:cs typeface="Verdana"/>
              </a:rPr>
              <a:t>also</a:t>
            </a:r>
            <a:r>
              <a:rPr lang="en-US" sz="1600" spc="-160" dirty="0">
                <a:solidFill>
                  <a:schemeClr val="accent5">
                    <a:lumMod val="50000"/>
                  </a:schemeClr>
                </a:solidFill>
                <a:latin typeface="+mn-lt"/>
                <a:ea typeface="Verdana" panose="020B0604030504040204" pitchFamily="34" charset="0"/>
                <a:cs typeface="Verdana"/>
              </a:rPr>
              <a:t> </a:t>
            </a:r>
            <a:r>
              <a:rPr lang="en-US" sz="1600" dirty="0">
                <a:solidFill>
                  <a:schemeClr val="accent5">
                    <a:lumMod val="50000"/>
                  </a:schemeClr>
                </a:solidFill>
                <a:latin typeface="+mn-lt"/>
                <a:ea typeface="Verdana" panose="020B0604030504040204" pitchFamily="34" charset="0"/>
                <a:cs typeface="Verdana"/>
              </a:rPr>
              <a:t>has</a:t>
            </a:r>
            <a:r>
              <a:rPr lang="en-US" sz="1600" spc="-160" dirty="0">
                <a:solidFill>
                  <a:schemeClr val="accent5">
                    <a:lumMod val="50000"/>
                  </a:schemeClr>
                </a:solidFill>
                <a:latin typeface="+mn-lt"/>
                <a:ea typeface="Verdana" panose="020B0604030504040204" pitchFamily="34" charset="0"/>
                <a:cs typeface="Verdana"/>
              </a:rPr>
              <a:t> </a:t>
            </a:r>
            <a:r>
              <a:rPr lang="en-US" sz="1600" spc="50" dirty="0">
                <a:solidFill>
                  <a:schemeClr val="accent5">
                    <a:lumMod val="50000"/>
                  </a:schemeClr>
                </a:solidFill>
                <a:latin typeface="+mn-lt"/>
                <a:ea typeface="Verdana" panose="020B0604030504040204" pitchFamily="34" charset="0"/>
                <a:cs typeface="Verdana"/>
              </a:rPr>
              <a:t>produced</a:t>
            </a:r>
            <a:r>
              <a:rPr lang="en-US" sz="1600" spc="-165" dirty="0">
                <a:solidFill>
                  <a:schemeClr val="accent5">
                    <a:lumMod val="50000"/>
                  </a:schemeClr>
                </a:solidFill>
                <a:latin typeface="+mn-lt"/>
                <a:ea typeface="Verdana" panose="020B0604030504040204" pitchFamily="34" charset="0"/>
                <a:cs typeface="Verdana"/>
              </a:rPr>
              <a:t> </a:t>
            </a:r>
            <a:r>
              <a:rPr lang="en-US" sz="1600" spc="35" dirty="0">
                <a:solidFill>
                  <a:schemeClr val="accent5">
                    <a:lumMod val="50000"/>
                  </a:schemeClr>
                </a:solidFill>
                <a:latin typeface="+mn-lt"/>
                <a:ea typeface="Verdana" panose="020B0604030504040204" pitchFamily="34" charset="0"/>
                <a:cs typeface="Verdana"/>
              </a:rPr>
              <a:t>the</a:t>
            </a:r>
            <a:r>
              <a:rPr lang="en-US" sz="1600" spc="-160" dirty="0">
                <a:solidFill>
                  <a:schemeClr val="accent5">
                    <a:lumMod val="50000"/>
                  </a:schemeClr>
                </a:solidFill>
                <a:latin typeface="+mn-lt"/>
                <a:ea typeface="Verdana" panose="020B0604030504040204" pitchFamily="34" charset="0"/>
                <a:cs typeface="Verdana"/>
              </a:rPr>
              <a:t> </a:t>
            </a:r>
            <a:r>
              <a:rPr lang="en-US" sz="1600" spc="35" dirty="0">
                <a:solidFill>
                  <a:schemeClr val="accent5">
                    <a:lumMod val="50000"/>
                  </a:schemeClr>
                </a:solidFill>
                <a:latin typeface="+mn-lt"/>
                <a:ea typeface="Verdana" panose="020B0604030504040204" pitchFamily="34" charset="0"/>
                <a:cs typeface="Verdana"/>
              </a:rPr>
              <a:t>most</a:t>
            </a:r>
            <a:r>
              <a:rPr lang="en-US" sz="1600" spc="-160" dirty="0">
                <a:solidFill>
                  <a:schemeClr val="accent5">
                    <a:lumMod val="50000"/>
                  </a:schemeClr>
                </a:solidFill>
                <a:latin typeface="+mn-lt"/>
                <a:ea typeface="Verdana" panose="020B0604030504040204" pitchFamily="34" charset="0"/>
                <a:cs typeface="Verdana"/>
              </a:rPr>
              <a:t> </a:t>
            </a:r>
            <a:r>
              <a:rPr lang="en-US" sz="1600" spc="-5" dirty="0">
                <a:solidFill>
                  <a:schemeClr val="accent5">
                    <a:lumMod val="50000"/>
                  </a:schemeClr>
                </a:solidFill>
                <a:latin typeface="+mn-lt"/>
                <a:ea typeface="Verdana" panose="020B0604030504040204" pitchFamily="34" charset="0"/>
                <a:cs typeface="Verdana"/>
              </a:rPr>
              <a:t>revenue</a:t>
            </a:r>
            <a:r>
              <a:rPr lang="en-US" sz="1600" spc="-160" dirty="0">
                <a:solidFill>
                  <a:schemeClr val="accent5">
                    <a:lumMod val="50000"/>
                  </a:schemeClr>
                </a:solidFill>
                <a:latin typeface="+mn-lt"/>
                <a:ea typeface="Verdana" panose="020B0604030504040204" pitchFamily="34" charset="0"/>
                <a:cs typeface="Verdana"/>
              </a:rPr>
              <a:t> </a:t>
            </a:r>
            <a:r>
              <a:rPr lang="en-US" sz="1600" dirty="0">
                <a:solidFill>
                  <a:schemeClr val="accent5">
                    <a:lumMod val="50000"/>
                  </a:schemeClr>
                </a:solidFill>
                <a:latin typeface="+mn-lt"/>
                <a:ea typeface="Verdana" panose="020B0604030504040204" pitchFamily="34" charset="0"/>
                <a:cs typeface="Verdana"/>
              </a:rPr>
              <a:t>only</a:t>
            </a:r>
            <a:r>
              <a:rPr lang="en-US" sz="1600" spc="-165" dirty="0">
                <a:solidFill>
                  <a:schemeClr val="accent5">
                    <a:lumMod val="50000"/>
                  </a:schemeClr>
                </a:solidFill>
                <a:latin typeface="+mn-lt"/>
                <a:ea typeface="Verdana" panose="020B0604030504040204" pitchFamily="34" charset="0"/>
                <a:cs typeface="Verdana"/>
              </a:rPr>
              <a:t> </a:t>
            </a:r>
            <a:r>
              <a:rPr lang="en-US" sz="1600" spc="60" dirty="0">
                <a:solidFill>
                  <a:schemeClr val="accent5">
                    <a:lumMod val="50000"/>
                  </a:schemeClr>
                </a:solidFill>
                <a:latin typeface="+mn-lt"/>
                <a:ea typeface="Verdana" panose="020B0604030504040204" pitchFamily="34" charset="0"/>
                <a:cs typeface="Verdana"/>
              </a:rPr>
              <a:t>from</a:t>
            </a:r>
            <a:r>
              <a:rPr lang="en-US" sz="1600" spc="-160" dirty="0">
                <a:solidFill>
                  <a:schemeClr val="accent5">
                    <a:lumMod val="50000"/>
                  </a:schemeClr>
                </a:solidFill>
                <a:latin typeface="+mn-lt"/>
                <a:ea typeface="Verdana" panose="020B0604030504040204" pitchFamily="34" charset="0"/>
                <a:cs typeface="Verdana"/>
              </a:rPr>
              <a:t> </a:t>
            </a:r>
            <a:r>
              <a:rPr lang="en-US" sz="1600" spc="5" dirty="0">
                <a:solidFill>
                  <a:schemeClr val="accent5">
                    <a:lumMod val="50000"/>
                  </a:schemeClr>
                </a:solidFill>
                <a:latin typeface="+mn-lt"/>
                <a:ea typeface="Verdana" panose="020B0604030504040204" pitchFamily="34" charset="0"/>
                <a:cs typeface="Verdana"/>
              </a:rPr>
              <a:t>installation</a:t>
            </a:r>
            <a:r>
              <a:rPr lang="en-US" sz="1600" spc="-160" dirty="0">
                <a:solidFill>
                  <a:schemeClr val="accent5">
                    <a:lumMod val="50000"/>
                  </a:schemeClr>
                </a:solidFill>
                <a:latin typeface="+mn-lt"/>
                <a:ea typeface="Verdana" panose="020B0604030504040204" pitchFamily="34" charset="0"/>
                <a:cs typeface="Verdana"/>
              </a:rPr>
              <a:t> </a:t>
            </a:r>
            <a:r>
              <a:rPr lang="en-US" sz="1600" spc="-75" dirty="0">
                <a:solidFill>
                  <a:schemeClr val="accent5">
                    <a:lumMod val="50000"/>
                  </a:schemeClr>
                </a:solidFill>
                <a:latin typeface="+mn-lt"/>
                <a:ea typeface="Verdana" panose="020B0604030504040204" pitchFamily="34" charset="0"/>
                <a:cs typeface="Verdana"/>
              </a:rPr>
              <a:t>fee.</a:t>
            </a:r>
            <a:endParaRPr lang="en-US" sz="1600" dirty="0">
              <a:solidFill>
                <a:schemeClr val="accent5">
                  <a:lumMod val="50000"/>
                </a:schemeClr>
              </a:solidFill>
              <a:latin typeface="+mn-lt"/>
              <a:ea typeface="Verdana" panose="020B0604030504040204" pitchFamily="34" charset="0"/>
              <a:cs typeface="Verdana"/>
            </a:endParaRPr>
          </a:p>
          <a:p>
            <a:pPr marL="36000" algn="just">
              <a:spcBef>
                <a:spcPts val="1200"/>
              </a:spcBef>
              <a:buClr>
                <a:srgbClr val="F5FCFF"/>
              </a:buClr>
              <a:buSzPct val="71428"/>
              <a:tabLst>
                <a:tab pos="354965" algn="l"/>
                <a:tab pos="355600" algn="l"/>
              </a:tabLst>
            </a:pPr>
            <a:r>
              <a:rPr lang="en-IN" sz="1600" spc="-5" dirty="0">
                <a:solidFill>
                  <a:schemeClr val="accent5">
                    <a:lumMod val="50000"/>
                  </a:schemeClr>
                </a:solidFill>
                <a:latin typeface="+mn-lt"/>
                <a:ea typeface="Verdana" panose="020B0604030504040204" pitchFamily="34" charset="0"/>
              </a:rPr>
              <a:t>~ </a:t>
            </a:r>
            <a:r>
              <a:rPr lang="en-US" sz="1600" dirty="0">
                <a:solidFill>
                  <a:schemeClr val="accent5">
                    <a:lumMod val="50000"/>
                  </a:schemeClr>
                </a:solidFill>
                <a:latin typeface="+mn-lt"/>
                <a:ea typeface="Verdana" panose="020B0604030504040204" pitchFamily="34" charset="0"/>
                <a:cs typeface="Arial MT"/>
              </a:rPr>
              <a:t>Price,</a:t>
            </a:r>
            <a:r>
              <a:rPr lang="en-US" sz="1600" spc="-20" dirty="0">
                <a:solidFill>
                  <a:schemeClr val="accent5">
                    <a:lumMod val="50000"/>
                  </a:schemeClr>
                </a:solidFill>
                <a:latin typeface="+mn-lt"/>
                <a:ea typeface="Verdana" panose="020B0604030504040204" pitchFamily="34" charset="0"/>
                <a:cs typeface="Arial MT"/>
              </a:rPr>
              <a:t> </a:t>
            </a:r>
            <a:r>
              <a:rPr lang="en-US" sz="1600" dirty="0">
                <a:solidFill>
                  <a:schemeClr val="accent5">
                    <a:lumMod val="50000"/>
                  </a:schemeClr>
                </a:solidFill>
                <a:latin typeface="+mn-lt"/>
                <a:ea typeface="Verdana" panose="020B0604030504040204" pitchFamily="34" charset="0"/>
                <a:cs typeface="Arial MT"/>
              </a:rPr>
              <a:t>Rating,</a:t>
            </a:r>
            <a:r>
              <a:rPr lang="en-US" sz="1600" spc="-20" dirty="0">
                <a:solidFill>
                  <a:schemeClr val="accent5">
                    <a:lumMod val="50000"/>
                  </a:schemeClr>
                </a:solidFill>
                <a:latin typeface="+mn-lt"/>
                <a:ea typeface="Verdana" panose="020B0604030504040204" pitchFamily="34" charset="0"/>
                <a:cs typeface="Arial MT"/>
              </a:rPr>
              <a:t> </a:t>
            </a:r>
            <a:r>
              <a:rPr lang="en-US" sz="1600" dirty="0">
                <a:solidFill>
                  <a:schemeClr val="accent5">
                    <a:lumMod val="50000"/>
                  </a:schemeClr>
                </a:solidFill>
                <a:latin typeface="+mn-lt"/>
                <a:ea typeface="Verdana" panose="020B0604030504040204" pitchFamily="34" charset="0"/>
                <a:cs typeface="Arial MT"/>
              </a:rPr>
              <a:t>Size </a:t>
            </a:r>
            <a:r>
              <a:rPr lang="en-US" sz="1600" b="1" spc="-5" dirty="0">
                <a:solidFill>
                  <a:schemeClr val="accent5">
                    <a:lumMod val="50000"/>
                  </a:schemeClr>
                </a:solidFill>
                <a:latin typeface="+mn-lt"/>
                <a:ea typeface="Verdana" panose="020B0604030504040204" pitchFamily="34" charset="0"/>
              </a:rPr>
              <a:t>has</a:t>
            </a:r>
            <a:r>
              <a:rPr lang="en-US" sz="1600" b="1" spc="-15" dirty="0">
                <a:solidFill>
                  <a:schemeClr val="accent5">
                    <a:lumMod val="50000"/>
                  </a:schemeClr>
                </a:solidFill>
                <a:latin typeface="+mn-lt"/>
                <a:ea typeface="Verdana" panose="020B0604030504040204" pitchFamily="34" charset="0"/>
              </a:rPr>
              <a:t> </a:t>
            </a:r>
            <a:r>
              <a:rPr lang="en-US" sz="1600" b="1" spc="-5" dirty="0">
                <a:solidFill>
                  <a:schemeClr val="accent5">
                    <a:lumMod val="50000"/>
                  </a:schemeClr>
                </a:solidFill>
                <a:latin typeface="+mn-lt"/>
                <a:ea typeface="Verdana" panose="020B0604030504040204" pitchFamily="34" charset="0"/>
              </a:rPr>
              <a:t>no</a:t>
            </a:r>
            <a:r>
              <a:rPr lang="en-US" sz="1600" b="1" spc="-10" dirty="0">
                <a:solidFill>
                  <a:schemeClr val="accent5">
                    <a:lumMod val="50000"/>
                  </a:schemeClr>
                </a:solidFill>
                <a:latin typeface="+mn-lt"/>
                <a:ea typeface="Verdana" panose="020B0604030504040204" pitchFamily="34" charset="0"/>
              </a:rPr>
              <a:t> </a:t>
            </a:r>
            <a:r>
              <a:rPr lang="en-US" sz="1600" b="1" spc="-5" dirty="0">
                <a:solidFill>
                  <a:schemeClr val="accent5">
                    <a:lumMod val="50000"/>
                  </a:schemeClr>
                </a:solidFill>
                <a:latin typeface="+mn-lt"/>
                <a:ea typeface="Verdana" panose="020B0604030504040204" pitchFamily="34" charset="0"/>
              </a:rPr>
              <a:t>or</a:t>
            </a:r>
            <a:r>
              <a:rPr lang="en-US" sz="1600" b="1" spc="5" dirty="0">
                <a:solidFill>
                  <a:schemeClr val="accent5">
                    <a:lumMod val="50000"/>
                  </a:schemeClr>
                </a:solidFill>
                <a:latin typeface="+mn-lt"/>
                <a:ea typeface="Verdana" panose="020B0604030504040204" pitchFamily="34" charset="0"/>
              </a:rPr>
              <a:t> </a:t>
            </a:r>
            <a:r>
              <a:rPr lang="en-US" sz="1600" b="1" spc="-5" dirty="0">
                <a:solidFill>
                  <a:schemeClr val="accent5">
                    <a:lumMod val="50000"/>
                  </a:schemeClr>
                </a:solidFill>
                <a:latin typeface="+mn-lt"/>
                <a:ea typeface="Verdana" panose="020B0604030504040204" pitchFamily="34" charset="0"/>
              </a:rPr>
              <a:t>very</a:t>
            </a:r>
            <a:r>
              <a:rPr lang="en-US" sz="1600" b="1" dirty="0">
                <a:solidFill>
                  <a:schemeClr val="accent5">
                    <a:lumMod val="50000"/>
                  </a:schemeClr>
                </a:solidFill>
                <a:latin typeface="+mn-lt"/>
                <a:ea typeface="Verdana" panose="020B0604030504040204" pitchFamily="34" charset="0"/>
              </a:rPr>
              <a:t> less</a:t>
            </a:r>
            <a:r>
              <a:rPr lang="en-US" sz="1600" b="1" spc="-25" dirty="0">
                <a:solidFill>
                  <a:schemeClr val="accent5">
                    <a:lumMod val="50000"/>
                  </a:schemeClr>
                </a:solidFill>
                <a:latin typeface="+mn-lt"/>
                <a:ea typeface="Verdana" panose="020B0604030504040204" pitchFamily="34" charset="0"/>
              </a:rPr>
              <a:t> </a:t>
            </a:r>
            <a:r>
              <a:rPr lang="en-US" sz="1600" b="1" spc="-5" dirty="0">
                <a:solidFill>
                  <a:schemeClr val="accent5">
                    <a:lumMod val="50000"/>
                  </a:schemeClr>
                </a:solidFill>
                <a:latin typeface="+mn-lt"/>
                <a:ea typeface="Verdana" panose="020B0604030504040204" pitchFamily="34" charset="0"/>
              </a:rPr>
              <a:t>correlation</a:t>
            </a:r>
            <a:r>
              <a:rPr lang="en-US" sz="1600" b="1" spc="-40" dirty="0">
                <a:solidFill>
                  <a:schemeClr val="accent5">
                    <a:lumMod val="50000"/>
                  </a:schemeClr>
                </a:solidFill>
                <a:latin typeface="+mn-lt"/>
                <a:ea typeface="Verdana" panose="020B0604030504040204" pitchFamily="34" charset="0"/>
              </a:rPr>
              <a:t> </a:t>
            </a:r>
            <a:r>
              <a:rPr lang="en-US" sz="1600" spc="-5" dirty="0">
                <a:solidFill>
                  <a:schemeClr val="accent5">
                    <a:lumMod val="50000"/>
                  </a:schemeClr>
                </a:solidFill>
                <a:latin typeface="+mn-lt"/>
                <a:ea typeface="Verdana" panose="020B0604030504040204" pitchFamily="34" charset="0"/>
                <a:cs typeface="Arial MT"/>
              </a:rPr>
              <a:t>with</a:t>
            </a:r>
            <a:r>
              <a:rPr lang="en-US" sz="1600" spc="10" dirty="0">
                <a:solidFill>
                  <a:schemeClr val="accent5">
                    <a:lumMod val="50000"/>
                  </a:schemeClr>
                </a:solidFill>
                <a:latin typeface="+mn-lt"/>
                <a:ea typeface="Verdana" panose="020B0604030504040204" pitchFamily="34" charset="0"/>
                <a:cs typeface="Arial MT"/>
              </a:rPr>
              <a:t> </a:t>
            </a:r>
            <a:r>
              <a:rPr lang="en-US" sz="1600" b="1" spc="-5" dirty="0">
                <a:solidFill>
                  <a:schemeClr val="accent5">
                    <a:lumMod val="50000"/>
                  </a:schemeClr>
                </a:solidFill>
                <a:latin typeface="+mn-lt"/>
                <a:ea typeface="Verdana" panose="020B0604030504040204" pitchFamily="34" charset="0"/>
              </a:rPr>
              <a:t>Sentiment</a:t>
            </a:r>
            <a:r>
              <a:rPr lang="en-US" sz="1600" b="1" spc="-20" dirty="0">
                <a:solidFill>
                  <a:schemeClr val="accent5">
                    <a:lumMod val="50000"/>
                  </a:schemeClr>
                </a:solidFill>
                <a:latin typeface="+mn-lt"/>
                <a:ea typeface="Verdana" panose="020B0604030504040204" pitchFamily="34" charset="0"/>
              </a:rPr>
              <a:t> </a:t>
            </a:r>
            <a:r>
              <a:rPr lang="en-US" sz="1600" b="1" spc="-5" dirty="0">
                <a:solidFill>
                  <a:schemeClr val="accent5">
                    <a:lumMod val="50000"/>
                  </a:schemeClr>
                </a:solidFill>
                <a:latin typeface="+mn-lt"/>
                <a:ea typeface="Verdana" panose="020B0604030504040204" pitchFamily="34" charset="0"/>
              </a:rPr>
              <a:t>Polarity</a:t>
            </a:r>
            <a:r>
              <a:rPr lang="en-US" sz="1600" spc="-5" dirty="0">
                <a:solidFill>
                  <a:schemeClr val="accent5">
                    <a:lumMod val="50000"/>
                  </a:schemeClr>
                </a:solidFill>
                <a:latin typeface="+mn-lt"/>
                <a:ea typeface="Verdana" panose="020B0604030504040204" pitchFamily="34" charset="0"/>
                <a:cs typeface="Arial MT"/>
              </a:rPr>
              <a:t>.</a:t>
            </a:r>
            <a:endParaRPr lang="en-US" sz="1600" b="1" spc="-10" dirty="0">
              <a:solidFill>
                <a:schemeClr val="accent5">
                  <a:lumMod val="50000"/>
                </a:schemeClr>
              </a:solidFill>
              <a:latin typeface="+mn-lt"/>
              <a:ea typeface="Verdana" panose="020B0604030504040204" pitchFamily="34" charset="0"/>
            </a:endParaRPr>
          </a:p>
          <a:p>
            <a:pPr marL="36000" algn="just">
              <a:spcBef>
                <a:spcPts val="1200"/>
              </a:spcBef>
              <a:tabLst>
                <a:tab pos="469265" algn="l"/>
                <a:tab pos="469900" algn="l"/>
              </a:tabLst>
            </a:pPr>
            <a:r>
              <a:rPr lang="en-IN" sz="1600" spc="-5" dirty="0">
                <a:solidFill>
                  <a:schemeClr val="accent5">
                    <a:lumMod val="50000"/>
                  </a:schemeClr>
                </a:solidFill>
                <a:latin typeface="+mn-lt"/>
                <a:ea typeface="Verdana" panose="020B0604030504040204" pitchFamily="34" charset="0"/>
              </a:rPr>
              <a:t>~ </a:t>
            </a:r>
            <a:r>
              <a:rPr lang="en-US" sz="1600" dirty="0">
                <a:solidFill>
                  <a:schemeClr val="accent5">
                    <a:lumMod val="50000"/>
                  </a:schemeClr>
                </a:solidFill>
                <a:latin typeface="+mn-lt"/>
                <a:ea typeface="Verdana" panose="020B0604030504040204" pitchFamily="34" charset="0"/>
              </a:rPr>
              <a:t>The median size of the apps in the play store is 12 MB</a:t>
            </a:r>
          </a:p>
          <a:p>
            <a:pPr marL="36000" marR="24130" algn="just">
              <a:spcBef>
                <a:spcPts val="1200"/>
              </a:spcBef>
              <a:tabLst>
                <a:tab pos="469265" algn="l"/>
                <a:tab pos="469900" algn="l"/>
              </a:tabLst>
            </a:pPr>
            <a:r>
              <a:rPr lang="en-IN" sz="1600" spc="-5" dirty="0">
                <a:solidFill>
                  <a:schemeClr val="accent5">
                    <a:lumMod val="50000"/>
                  </a:schemeClr>
                </a:solidFill>
                <a:latin typeface="+mn-lt"/>
                <a:ea typeface="Verdana" panose="020B0604030504040204" pitchFamily="34" charset="0"/>
              </a:rPr>
              <a:t>~ </a:t>
            </a:r>
            <a:r>
              <a:rPr lang="en-US" sz="1600" dirty="0">
                <a:solidFill>
                  <a:schemeClr val="accent5">
                    <a:lumMod val="50000"/>
                  </a:schemeClr>
                </a:solidFill>
                <a:latin typeface="+mn-lt"/>
                <a:ea typeface="Verdana" panose="020B0604030504040204" pitchFamily="34" charset="0"/>
              </a:rPr>
              <a:t>The apps whose size </a:t>
            </a:r>
            <a:r>
              <a:rPr lang="en-US" sz="1600" b="1" dirty="0">
                <a:solidFill>
                  <a:schemeClr val="accent5">
                    <a:lumMod val="50000"/>
                  </a:schemeClr>
                </a:solidFill>
                <a:latin typeface="+mn-lt"/>
                <a:ea typeface="Verdana" panose="020B0604030504040204" pitchFamily="34" charset="0"/>
                <a:cs typeface="Verdana"/>
              </a:rPr>
              <a:t>varies with device </a:t>
            </a:r>
            <a:r>
              <a:rPr lang="en-US" sz="1600" dirty="0">
                <a:solidFill>
                  <a:schemeClr val="accent5">
                    <a:lumMod val="50000"/>
                  </a:schemeClr>
                </a:solidFill>
                <a:latin typeface="+mn-lt"/>
                <a:ea typeface="Verdana" panose="020B0604030504040204" pitchFamily="34" charset="0"/>
              </a:rPr>
              <a:t>has the highest number  average app installs.</a:t>
            </a:r>
          </a:p>
          <a:p>
            <a:pPr marL="36000" marR="5080" algn="just">
              <a:spcBef>
                <a:spcPts val="1200"/>
              </a:spcBef>
              <a:tabLst>
                <a:tab pos="469265" algn="l"/>
                <a:tab pos="469900" algn="l"/>
              </a:tabLst>
            </a:pPr>
            <a:r>
              <a:rPr lang="en-IN" sz="1600" spc="-5" dirty="0">
                <a:solidFill>
                  <a:schemeClr val="accent5">
                    <a:lumMod val="50000"/>
                  </a:schemeClr>
                </a:solidFill>
                <a:latin typeface="+mn-lt"/>
                <a:ea typeface="Verdana" panose="020B0604030504040204" pitchFamily="34" charset="0"/>
              </a:rPr>
              <a:t>~ </a:t>
            </a:r>
            <a:r>
              <a:rPr lang="en-US" sz="1600" dirty="0">
                <a:solidFill>
                  <a:schemeClr val="accent5">
                    <a:lumMod val="50000"/>
                  </a:schemeClr>
                </a:solidFill>
                <a:latin typeface="+mn-lt"/>
                <a:ea typeface="Verdana" panose="020B0604030504040204" pitchFamily="34" charset="0"/>
              </a:rPr>
              <a:t>The apps whose size is </a:t>
            </a:r>
            <a:r>
              <a:rPr lang="en-US" sz="1600" b="1" dirty="0">
                <a:solidFill>
                  <a:schemeClr val="accent5">
                    <a:lumMod val="50000"/>
                  </a:schemeClr>
                </a:solidFill>
                <a:latin typeface="+mn-lt"/>
                <a:ea typeface="Verdana" panose="020B0604030504040204" pitchFamily="34" charset="0"/>
                <a:cs typeface="Verdana"/>
              </a:rPr>
              <a:t>greater than 90 MB </a:t>
            </a:r>
            <a:r>
              <a:rPr lang="en-US" sz="1600" dirty="0">
                <a:solidFill>
                  <a:schemeClr val="accent5">
                    <a:lumMod val="50000"/>
                  </a:schemeClr>
                </a:solidFill>
                <a:latin typeface="+mn-lt"/>
                <a:ea typeface="Verdana" panose="020B0604030504040204" pitchFamily="34" charset="0"/>
              </a:rPr>
              <a:t>has the highest number  of average user reviews, </a:t>
            </a:r>
            <a:r>
              <a:rPr lang="en-US" sz="1600" dirty="0" err="1">
                <a:solidFill>
                  <a:schemeClr val="accent5">
                    <a:lumMod val="50000"/>
                  </a:schemeClr>
                </a:solidFill>
                <a:latin typeface="+mn-lt"/>
                <a:ea typeface="Verdana" panose="020B0604030504040204" pitchFamily="34" charset="0"/>
              </a:rPr>
              <a:t>ie</a:t>
            </a:r>
            <a:r>
              <a:rPr lang="en-US" sz="1600" dirty="0">
                <a:solidFill>
                  <a:schemeClr val="accent5">
                    <a:lumMod val="50000"/>
                  </a:schemeClr>
                </a:solidFill>
                <a:latin typeface="+mn-lt"/>
                <a:ea typeface="Verdana" panose="020B0604030504040204" pitchFamily="34" charset="0"/>
              </a:rPr>
              <a:t>, they are more popular than the rest.</a:t>
            </a:r>
          </a:p>
          <a:p>
            <a:pPr marL="36000" marR="10160" algn="just">
              <a:spcBef>
                <a:spcPts val="1200"/>
              </a:spcBef>
              <a:tabLst>
                <a:tab pos="469265" algn="l"/>
                <a:tab pos="469900" algn="l"/>
              </a:tabLst>
            </a:pPr>
            <a:r>
              <a:rPr lang="en-IN" sz="1600" spc="-5" dirty="0">
                <a:solidFill>
                  <a:schemeClr val="accent5">
                    <a:lumMod val="50000"/>
                  </a:schemeClr>
                </a:solidFill>
                <a:latin typeface="+mn-lt"/>
                <a:ea typeface="Verdana" panose="020B0604030504040204" pitchFamily="34" charset="0"/>
              </a:rPr>
              <a:t>~ </a:t>
            </a:r>
            <a:r>
              <a:rPr lang="en-US" sz="1600" b="1" dirty="0">
                <a:solidFill>
                  <a:schemeClr val="accent5">
                    <a:lumMod val="50000"/>
                  </a:schemeClr>
                </a:solidFill>
                <a:latin typeface="+mn-lt"/>
                <a:ea typeface="Verdana" panose="020B0604030504040204" pitchFamily="34" charset="0"/>
                <a:cs typeface="Verdana"/>
              </a:rPr>
              <a:t>Helix Jump </a:t>
            </a:r>
            <a:r>
              <a:rPr lang="en-US" sz="1600" dirty="0">
                <a:solidFill>
                  <a:schemeClr val="accent5">
                    <a:lumMod val="50000"/>
                  </a:schemeClr>
                </a:solidFill>
                <a:latin typeface="+mn-lt"/>
                <a:ea typeface="Verdana" panose="020B0604030504040204" pitchFamily="34" charset="0"/>
              </a:rPr>
              <a:t>has the highest number of positive reviews and </a:t>
            </a:r>
            <a:r>
              <a:rPr lang="en-US" sz="1600" b="1" dirty="0">
                <a:solidFill>
                  <a:schemeClr val="accent5">
                    <a:lumMod val="50000"/>
                  </a:schemeClr>
                </a:solidFill>
                <a:latin typeface="+mn-lt"/>
                <a:ea typeface="Verdana" panose="020B0604030504040204" pitchFamily="34" charset="0"/>
                <a:cs typeface="Verdana"/>
              </a:rPr>
              <a:t>Angry  Birds Classic </a:t>
            </a:r>
            <a:r>
              <a:rPr lang="en-US" sz="1600" dirty="0">
                <a:solidFill>
                  <a:schemeClr val="accent5">
                    <a:lumMod val="50000"/>
                  </a:schemeClr>
                </a:solidFill>
                <a:latin typeface="+mn-lt"/>
                <a:ea typeface="Verdana" panose="020B0604030504040204" pitchFamily="34" charset="0"/>
              </a:rPr>
              <a:t>has the highest number of negative reviews.</a:t>
            </a:r>
          </a:p>
        </p:txBody>
      </p:sp>
      <p:sp>
        <p:nvSpPr>
          <p:cNvPr id="6" name="object 2">
            <a:extLst>
              <a:ext uri="{FF2B5EF4-FFF2-40B4-BE49-F238E27FC236}">
                <a16:creationId xmlns:a16="http://schemas.microsoft.com/office/drawing/2014/main" id="{5B037C62-F3ED-5EF5-E947-5DAA8C8D198A}"/>
              </a:ext>
            </a:extLst>
          </p:cNvPr>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a:cs typeface="Arial"/>
              </a:rPr>
              <a:t>Conclusion’s</a:t>
            </a:r>
            <a:endParaRPr sz="2800" b="1" dirty="0">
              <a:solidFill>
                <a:schemeClr val="tx1"/>
              </a:solidFill>
              <a:latin typeface="Arial"/>
              <a:cs typeface="Arial"/>
            </a:endParaRPr>
          </a:p>
        </p:txBody>
      </p:sp>
    </p:spTree>
    <p:extLst>
      <p:ext uri="{BB962C8B-B14F-4D97-AF65-F5344CB8AC3E}">
        <p14:creationId xmlns:p14="http://schemas.microsoft.com/office/powerpoint/2010/main" val="2223679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hape&#10;&#10;Description automatically generated">
            <a:extLst>
              <a:ext uri="{FF2B5EF4-FFF2-40B4-BE49-F238E27FC236}">
                <a16:creationId xmlns:a16="http://schemas.microsoft.com/office/drawing/2014/main" id="{25C414E1-89F3-C858-85D3-F979A95D951D}"/>
              </a:ext>
            </a:extLst>
          </p:cNvPr>
          <p:cNvPicPr>
            <a:picLocks noChangeAspect="1"/>
          </p:cNvPicPr>
          <p:nvPr/>
        </p:nvPicPr>
        <p:blipFill>
          <a:blip r:embed="rId2"/>
          <a:stretch>
            <a:fillRect/>
          </a:stretch>
        </p:blipFill>
        <p:spPr>
          <a:xfrm>
            <a:off x="1905000" y="571500"/>
            <a:ext cx="5334000" cy="4000500"/>
          </a:xfrm>
          <a:prstGeom prst="rect">
            <a:avLst/>
          </a:prstGeom>
        </p:spPr>
      </p:pic>
    </p:spTree>
    <p:extLst>
      <p:ext uri="{BB962C8B-B14F-4D97-AF65-F5344CB8AC3E}">
        <p14:creationId xmlns:p14="http://schemas.microsoft.com/office/powerpoint/2010/main" val="3904235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3"/>
          <p:cNvSpPr txBox="1"/>
          <p:nvPr/>
        </p:nvSpPr>
        <p:spPr>
          <a:xfrm>
            <a:off x="907647" y="153041"/>
            <a:ext cx="6247237" cy="46767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800" b="1" i="0" u="sng" strike="noStrike" cap="none" dirty="0">
                <a:solidFill>
                  <a:srgbClr val="FF0000"/>
                </a:solidFill>
                <a:latin typeface="Arial"/>
                <a:ea typeface="Arial"/>
                <a:cs typeface="Arial"/>
                <a:sym typeface="Arial"/>
              </a:rPr>
              <a:t>Introduction</a:t>
            </a:r>
            <a:endParaRPr sz="2800" u="sng" dirty="0">
              <a:solidFill>
                <a:srgbClr val="FF0000"/>
              </a:solidFill>
            </a:endParaRPr>
          </a:p>
        </p:txBody>
      </p:sp>
      <p:pic>
        <p:nvPicPr>
          <p:cNvPr id="6" name="Picture 5" hidden="1">
            <a:extLst>
              <a:ext uri="{FF2B5EF4-FFF2-40B4-BE49-F238E27FC236}">
                <a16:creationId xmlns:a16="http://schemas.microsoft.com/office/drawing/2014/main" id="{EC85476F-92CE-0BB6-50AE-A33BBE2D9E0A}"/>
              </a:ext>
            </a:extLst>
          </p:cNvPr>
          <p:cNvPicPr>
            <a:picLocks noChangeAspect="1"/>
          </p:cNvPicPr>
          <p:nvPr/>
        </p:nvPicPr>
        <p:blipFill>
          <a:blip r:embed="rId3"/>
          <a:stretch>
            <a:fillRect/>
          </a:stretch>
        </p:blipFill>
        <p:spPr>
          <a:xfrm>
            <a:off x="209405" y="830638"/>
            <a:ext cx="8674811" cy="3762302"/>
          </a:xfrm>
          <a:prstGeom prst="rect">
            <a:avLst/>
          </a:prstGeom>
        </p:spPr>
      </p:pic>
      <p:sp>
        <p:nvSpPr>
          <p:cNvPr id="899" name="Google Shape;899;p3"/>
          <p:cNvSpPr txBox="1"/>
          <p:nvPr/>
        </p:nvSpPr>
        <p:spPr>
          <a:xfrm>
            <a:off x="0" y="830638"/>
            <a:ext cx="9144000" cy="4312862"/>
          </a:xfrm>
          <a:prstGeom prst="rect">
            <a:avLst/>
          </a:prstGeom>
          <a:noFill/>
          <a:ln>
            <a:noFill/>
          </a:ln>
        </p:spPr>
        <p:style>
          <a:lnRef idx="0">
            <a:scrgbClr r="0" g="0" b="0"/>
          </a:lnRef>
          <a:fillRef idx="0">
            <a:scrgbClr r="0" g="0" b="0"/>
          </a:fillRef>
          <a:effectRef idx="0">
            <a:scrgbClr r="0" g="0" b="0"/>
          </a:effectRef>
          <a:fontRef idx="minor">
            <a:schemeClr val="accent5"/>
          </a:fontRef>
        </p:style>
        <p:txBody>
          <a:bodyPr spcFirstLastPara="1" wrap="square" lIns="91425" tIns="45700" rIns="91425" bIns="45700" anchor="t" anchorCtr="0">
            <a:noAutofit/>
          </a:bodyPr>
          <a:lstStyle/>
          <a:p>
            <a:pPr marL="216000" indent="-72000" algn="just">
              <a:lnSpc>
                <a:spcPct val="100000"/>
              </a:lnSpc>
              <a:buClr>
                <a:srgbClr val="000000"/>
              </a:buClr>
              <a:buFont typeface="Arial"/>
              <a:buChar char="•"/>
            </a:pPr>
            <a:r>
              <a:rPr lang="en-US" sz="1800" b="0" dirty="0">
                <a:solidFill>
                  <a:schemeClr val="bg1"/>
                </a:solidFill>
                <a:effectLst/>
                <a:cs typeface="Angsana New" panose="020B0502040204020203" pitchFamily="18" charset="-34"/>
              </a:rPr>
              <a:t>Today's Day to day scenario we can see that mobile apps playing an important role in any individual’s life. With enormous challenge from everywhere throughout the globe, it is important for a designer to realize that he/she is continuing in the right way or not. To hold this income and their place in the market the application designers may need to figure out how to stick into their present position.</a:t>
            </a:r>
          </a:p>
          <a:p>
            <a:pPr marL="144000" algn="just">
              <a:lnSpc>
                <a:spcPct val="100000"/>
              </a:lnSpc>
              <a:buClr>
                <a:srgbClr val="000000"/>
              </a:buClr>
            </a:pPr>
            <a:endParaRPr lang="en-US" sz="1800" b="0" dirty="0">
              <a:solidFill>
                <a:schemeClr val="bg1"/>
              </a:solidFill>
              <a:effectLst/>
              <a:cs typeface="Angsana New" panose="020B0502040204020203" pitchFamily="18" charset="-34"/>
            </a:endParaRPr>
          </a:p>
          <a:p>
            <a:pPr marL="216000" indent="-72000" algn="just">
              <a:lnSpc>
                <a:spcPct val="100000"/>
              </a:lnSpc>
              <a:buClr>
                <a:srgbClr val="000000"/>
              </a:buClr>
              <a:buFont typeface="Arial"/>
              <a:buChar char="•"/>
            </a:pPr>
            <a:r>
              <a:rPr lang="en-US" sz="1800" b="0" dirty="0">
                <a:solidFill>
                  <a:schemeClr val="bg1"/>
                </a:solidFill>
                <a:effectLst/>
                <a:cs typeface="Angsana New" panose="020B0502040204020203" pitchFamily="18" charset="-34"/>
              </a:rPr>
              <a:t> The dataset with 10k Play Store applications is available to analyze the market of android. It can be examined to analysis the different category such as family, communication, entertainment, tools, music, camera etc. In this project we examine the different attributes present in the data set that affect the popularity of the application. We focused on to answer the questions like, what makes an app popular, what should be the price and size of the app, is there some trends in user sentiments. In our data set we have two csv files for data analysis</a:t>
            </a:r>
          </a:p>
        </p:txBody>
      </p:sp>
      <p:grpSp>
        <p:nvGrpSpPr>
          <p:cNvPr id="7" name="object 11">
            <a:extLst>
              <a:ext uri="{FF2B5EF4-FFF2-40B4-BE49-F238E27FC236}">
                <a16:creationId xmlns:a16="http://schemas.microsoft.com/office/drawing/2014/main" id="{26488315-CA70-D11C-3D79-7B19ABB9E130}"/>
              </a:ext>
            </a:extLst>
          </p:cNvPr>
          <p:cNvGrpSpPr/>
          <p:nvPr/>
        </p:nvGrpSpPr>
        <p:grpSpPr>
          <a:xfrm>
            <a:off x="390926" y="195517"/>
            <a:ext cx="481593" cy="467670"/>
            <a:chOff x="478536" y="263652"/>
            <a:chExt cx="809625" cy="809625"/>
          </a:xfrm>
        </p:grpSpPr>
        <p:sp>
          <p:nvSpPr>
            <p:cNvPr id="8" name="object 12">
              <a:extLst>
                <a:ext uri="{FF2B5EF4-FFF2-40B4-BE49-F238E27FC236}">
                  <a16:creationId xmlns:a16="http://schemas.microsoft.com/office/drawing/2014/main" id="{9E68BC6A-CB96-1349-FA30-D4363F9F52AA}"/>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9" name="object 13">
              <a:extLst>
                <a:ext uri="{FF2B5EF4-FFF2-40B4-BE49-F238E27FC236}">
                  <a16:creationId xmlns:a16="http://schemas.microsoft.com/office/drawing/2014/main" id="{51F5063F-1AF7-519D-D849-B1A21D641555}"/>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5800" y="205305"/>
            <a:ext cx="3689985" cy="452120"/>
          </a:xfrm>
          <a:prstGeom prst="rect">
            <a:avLst/>
          </a:prstGeom>
        </p:spPr>
        <p:txBody>
          <a:bodyPr vert="horz" wrap="square" lIns="0" tIns="12700" rIns="0" bIns="0" rtlCol="0">
            <a:spAutoFit/>
          </a:bodyPr>
          <a:lstStyle/>
          <a:p>
            <a:pPr marL="12700">
              <a:lnSpc>
                <a:spcPct val="100000"/>
              </a:lnSpc>
              <a:spcBef>
                <a:spcPts val="100"/>
              </a:spcBef>
            </a:pPr>
            <a:r>
              <a:rPr sz="2800" b="1" u="sng" spc="-85" dirty="0">
                <a:solidFill>
                  <a:srgbClr val="FF0000"/>
                </a:solidFill>
              </a:rPr>
              <a:t>Problem</a:t>
            </a:r>
            <a:r>
              <a:rPr sz="2800" b="1" u="sng" spc="-225" dirty="0">
                <a:solidFill>
                  <a:srgbClr val="FF0000"/>
                </a:solidFill>
              </a:rPr>
              <a:t> </a:t>
            </a:r>
            <a:r>
              <a:rPr sz="2800" b="1" u="sng" spc="-95" dirty="0">
                <a:solidFill>
                  <a:srgbClr val="FF0000"/>
                </a:solidFill>
              </a:rPr>
              <a:t>Statement</a:t>
            </a:r>
            <a:endParaRPr sz="2800" b="1" u="sng" dirty="0">
              <a:solidFill>
                <a:srgbClr val="FF0000"/>
              </a:solidFill>
            </a:endParaRPr>
          </a:p>
        </p:txBody>
      </p:sp>
      <p:sp>
        <p:nvSpPr>
          <p:cNvPr id="3" name="object 3"/>
          <p:cNvSpPr txBox="1"/>
          <p:nvPr/>
        </p:nvSpPr>
        <p:spPr>
          <a:xfrm>
            <a:off x="384723" y="757487"/>
            <a:ext cx="8370570" cy="4100097"/>
          </a:xfrm>
          <a:prstGeom prst="rect">
            <a:avLst/>
          </a:prstGeom>
        </p:spPr>
        <p:txBody>
          <a:bodyPr vert="horz" wrap="square" lIns="0" tIns="12700" rIns="0" bIns="0" rtlCol="0">
            <a:spAutoFit/>
          </a:bodyPr>
          <a:lstStyle/>
          <a:p>
            <a:pPr marL="469265" marR="58419" indent="-457200" algn="just">
              <a:lnSpc>
                <a:spcPct val="114999"/>
              </a:lnSpc>
              <a:spcBef>
                <a:spcPts val="100"/>
              </a:spcBef>
              <a:buFont typeface="AoyagiKouzanFontT"/>
              <a:buChar char="❏"/>
              <a:tabLst>
                <a:tab pos="469900" algn="l"/>
              </a:tabLst>
            </a:pPr>
            <a:r>
              <a:rPr sz="1600" spc="-10" dirty="0">
                <a:solidFill>
                  <a:schemeClr val="bg1"/>
                </a:solidFill>
                <a:latin typeface="+mn-lt"/>
                <a:cs typeface="Verdana"/>
              </a:rPr>
              <a:t>Two </a:t>
            </a:r>
            <a:r>
              <a:rPr sz="1600" dirty="0">
                <a:solidFill>
                  <a:schemeClr val="bg1"/>
                </a:solidFill>
                <a:latin typeface="+mn-lt"/>
                <a:cs typeface="Verdana"/>
              </a:rPr>
              <a:t>datasets </a:t>
            </a:r>
            <a:r>
              <a:rPr sz="1600" spc="-30" dirty="0">
                <a:solidFill>
                  <a:schemeClr val="bg1"/>
                </a:solidFill>
                <a:latin typeface="+mn-lt"/>
                <a:cs typeface="Verdana"/>
              </a:rPr>
              <a:t>are </a:t>
            </a:r>
            <a:r>
              <a:rPr sz="1600" spc="-15" dirty="0">
                <a:solidFill>
                  <a:schemeClr val="bg1"/>
                </a:solidFill>
                <a:latin typeface="+mn-lt"/>
                <a:cs typeface="Verdana"/>
              </a:rPr>
              <a:t>provided, </a:t>
            </a:r>
            <a:r>
              <a:rPr sz="1600" spc="40" dirty="0">
                <a:solidFill>
                  <a:schemeClr val="bg1"/>
                </a:solidFill>
                <a:latin typeface="+mn-lt"/>
                <a:cs typeface="Verdana"/>
              </a:rPr>
              <a:t>one </a:t>
            </a:r>
            <a:r>
              <a:rPr sz="1600" spc="50" dirty="0">
                <a:solidFill>
                  <a:schemeClr val="bg1"/>
                </a:solidFill>
                <a:latin typeface="+mn-lt"/>
                <a:cs typeface="Verdana"/>
              </a:rPr>
              <a:t>with </a:t>
            </a:r>
            <a:r>
              <a:rPr sz="1600" b="1" spc="-65" dirty="0">
                <a:solidFill>
                  <a:schemeClr val="bg1"/>
                </a:solidFill>
                <a:latin typeface="+mn-lt"/>
                <a:cs typeface="Verdana"/>
              </a:rPr>
              <a:t>basic information </a:t>
            </a:r>
            <a:r>
              <a:rPr sz="1600" spc="50" dirty="0">
                <a:solidFill>
                  <a:schemeClr val="bg1"/>
                </a:solidFill>
                <a:latin typeface="+mn-lt"/>
                <a:cs typeface="Verdana"/>
              </a:rPr>
              <a:t>and </a:t>
            </a:r>
            <a:r>
              <a:rPr sz="1600" spc="35" dirty="0">
                <a:solidFill>
                  <a:schemeClr val="bg1"/>
                </a:solidFill>
                <a:latin typeface="+mn-lt"/>
                <a:cs typeface="Verdana"/>
              </a:rPr>
              <a:t>the </a:t>
            </a:r>
            <a:r>
              <a:rPr sz="1600" spc="700" dirty="0">
                <a:solidFill>
                  <a:schemeClr val="bg1"/>
                </a:solidFill>
                <a:latin typeface="+mn-lt"/>
                <a:cs typeface="Verdana"/>
              </a:rPr>
              <a:t> </a:t>
            </a:r>
            <a:r>
              <a:rPr sz="1600" spc="20" dirty="0">
                <a:solidFill>
                  <a:schemeClr val="bg1"/>
                </a:solidFill>
                <a:latin typeface="+mn-lt"/>
                <a:cs typeface="Verdana"/>
              </a:rPr>
              <a:t>other</a:t>
            </a:r>
            <a:r>
              <a:rPr sz="1600" spc="-165" dirty="0">
                <a:solidFill>
                  <a:schemeClr val="bg1"/>
                </a:solidFill>
                <a:latin typeface="+mn-lt"/>
                <a:cs typeface="Verdana"/>
              </a:rPr>
              <a:t> </a:t>
            </a:r>
            <a:r>
              <a:rPr sz="1600" spc="50" dirty="0">
                <a:solidFill>
                  <a:schemeClr val="bg1"/>
                </a:solidFill>
                <a:latin typeface="+mn-lt"/>
                <a:cs typeface="Verdana"/>
              </a:rPr>
              <a:t>with</a:t>
            </a:r>
            <a:r>
              <a:rPr sz="1600" spc="-165" dirty="0">
                <a:solidFill>
                  <a:schemeClr val="bg1"/>
                </a:solidFill>
                <a:latin typeface="+mn-lt"/>
                <a:cs typeface="Verdana"/>
              </a:rPr>
              <a:t> </a:t>
            </a:r>
            <a:r>
              <a:rPr sz="1600" b="1" spc="-85" dirty="0">
                <a:solidFill>
                  <a:schemeClr val="bg1"/>
                </a:solidFill>
                <a:latin typeface="+mn-lt"/>
                <a:cs typeface="Verdana"/>
              </a:rPr>
              <a:t>user</a:t>
            </a:r>
            <a:r>
              <a:rPr sz="1600" b="1" spc="-110" dirty="0">
                <a:solidFill>
                  <a:schemeClr val="bg1"/>
                </a:solidFill>
                <a:latin typeface="+mn-lt"/>
                <a:cs typeface="Verdana"/>
              </a:rPr>
              <a:t> </a:t>
            </a:r>
            <a:r>
              <a:rPr sz="1600" b="1" spc="-100" dirty="0">
                <a:solidFill>
                  <a:schemeClr val="bg1"/>
                </a:solidFill>
                <a:latin typeface="+mn-lt"/>
                <a:cs typeface="Verdana"/>
              </a:rPr>
              <a:t>reviews</a:t>
            </a:r>
            <a:r>
              <a:rPr sz="1600" b="1" spc="-145" dirty="0">
                <a:solidFill>
                  <a:schemeClr val="bg1"/>
                </a:solidFill>
                <a:latin typeface="+mn-lt"/>
                <a:cs typeface="Verdana"/>
              </a:rPr>
              <a:t> </a:t>
            </a:r>
            <a:r>
              <a:rPr sz="1600" spc="-20" dirty="0">
                <a:solidFill>
                  <a:schemeClr val="bg1"/>
                </a:solidFill>
                <a:latin typeface="+mn-lt"/>
                <a:cs typeface="Verdana"/>
              </a:rPr>
              <a:t>for</a:t>
            </a:r>
            <a:r>
              <a:rPr sz="1600" spc="-165" dirty="0">
                <a:solidFill>
                  <a:schemeClr val="bg1"/>
                </a:solidFill>
                <a:latin typeface="+mn-lt"/>
                <a:cs typeface="Verdana"/>
              </a:rPr>
              <a:t> </a:t>
            </a:r>
            <a:r>
              <a:rPr sz="1600" spc="35" dirty="0">
                <a:solidFill>
                  <a:schemeClr val="bg1"/>
                </a:solidFill>
                <a:latin typeface="+mn-lt"/>
                <a:cs typeface="Verdana"/>
              </a:rPr>
              <a:t>the</a:t>
            </a:r>
            <a:r>
              <a:rPr sz="1600" spc="-165" dirty="0">
                <a:solidFill>
                  <a:schemeClr val="bg1"/>
                </a:solidFill>
                <a:latin typeface="+mn-lt"/>
                <a:cs typeface="Verdana"/>
              </a:rPr>
              <a:t> </a:t>
            </a:r>
            <a:r>
              <a:rPr sz="1600" spc="-5" dirty="0">
                <a:solidFill>
                  <a:schemeClr val="bg1"/>
                </a:solidFill>
                <a:latin typeface="+mn-lt"/>
                <a:cs typeface="Verdana"/>
              </a:rPr>
              <a:t>respective</a:t>
            </a:r>
            <a:r>
              <a:rPr sz="1600" spc="-165" dirty="0">
                <a:solidFill>
                  <a:schemeClr val="bg1"/>
                </a:solidFill>
                <a:latin typeface="+mn-lt"/>
                <a:cs typeface="Verdana"/>
              </a:rPr>
              <a:t> </a:t>
            </a:r>
            <a:r>
              <a:rPr sz="1600" spc="-35" dirty="0">
                <a:solidFill>
                  <a:schemeClr val="bg1"/>
                </a:solidFill>
                <a:latin typeface="+mn-lt"/>
                <a:cs typeface="Verdana"/>
              </a:rPr>
              <a:t>app.</a:t>
            </a:r>
            <a:endParaRPr sz="1600" dirty="0">
              <a:solidFill>
                <a:schemeClr val="bg1"/>
              </a:solidFill>
              <a:latin typeface="+mn-lt"/>
              <a:cs typeface="Verdana"/>
            </a:endParaRPr>
          </a:p>
          <a:p>
            <a:pPr marL="469265" marR="5080" indent="-457200" algn="just">
              <a:lnSpc>
                <a:spcPct val="114999"/>
              </a:lnSpc>
              <a:buFont typeface="AoyagiKouzanFontT"/>
              <a:buChar char="❏"/>
              <a:tabLst>
                <a:tab pos="469900" algn="l"/>
              </a:tabLst>
            </a:pPr>
            <a:r>
              <a:rPr sz="1600" spc="65" dirty="0">
                <a:solidFill>
                  <a:schemeClr val="bg1"/>
                </a:solidFill>
                <a:latin typeface="+mn-lt"/>
                <a:cs typeface="Verdana"/>
              </a:rPr>
              <a:t>We</a:t>
            </a:r>
            <a:r>
              <a:rPr sz="1600" spc="-130" dirty="0">
                <a:solidFill>
                  <a:schemeClr val="bg1"/>
                </a:solidFill>
                <a:latin typeface="+mn-lt"/>
                <a:cs typeface="Verdana"/>
              </a:rPr>
              <a:t> </a:t>
            </a:r>
            <a:r>
              <a:rPr sz="1600" spc="45" dirty="0">
                <a:solidFill>
                  <a:schemeClr val="bg1"/>
                </a:solidFill>
                <a:latin typeface="+mn-lt"/>
                <a:cs typeface="Verdana"/>
              </a:rPr>
              <a:t>must</a:t>
            </a:r>
            <a:r>
              <a:rPr sz="1600" spc="-130" dirty="0">
                <a:solidFill>
                  <a:schemeClr val="bg1"/>
                </a:solidFill>
                <a:latin typeface="+mn-lt"/>
                <a:cs typeface="Verdana"/>
              </a:rPr>
              <a:t> </a:t>
            </a:r>
            <a:r>
              <a:rPr sz="1600" spc="10" dirty="0">
                <a:solidFill>
                  <a:schemeClr val="bg1"/>
                </a:solidFill>
                <a:latin typeface="+mn-lt"/>
                <a:cs typeface="Verdana"/>
              </a:rPr>
              <a:t>examine</a:t>
            </a:r>
            <a:r>
              <a:rPr sz="1600" spc="-125" dirty="0">
                <a:solidFill>
                  <a:schemeClr val="bg1"/>
                </a:solidFill>
                <a:latin typeface="+mn-lt"/>
                <a:cs typeface="Verdana"/>
              </a:rPr>
              <a:t> </a:t>
            </a:r>
            <a:r>
              <a:rPr sz="1600" spc="50" dirty="0">
                <a:solidFill>
                  <a:schemeClr val="bg1"/>
                </a:solidFill>
                <a:latin typeface="+mn-lt"/>
                <a:cs typeface="Verdana"/>
              </a:rPr>
              <a:t>and</a:t>
            </a:r>
            <a:r>
              <a:rPr sz="1600" spc="-130" dirty="0">
                <a:solidFill>
                  <a:schemeClr val="bg1"/>
                </a:solidFill>
                <a:latin typeface="+mn-lt"/>
                <a:cs typeface="Verdana"/>
              </a:rPr>
              <a:t> </a:t>
            </a:r>
            <a:r>
              <a:rPr sz="1600" spc="-15" dirty="0">
                <a:solidFill>
                  <a:schemeClr val="bg1"/>
                </a:solidFill>
                <a:latin typeface="+mn-lt"/>
                <a:cs typeface="Verdana"/>
              </a:rPr>
              <a:t>evaluate</a:t>
            </a:r>
            <a:r>
              <a:rPr sz="1600" spc="-125" dirty="0">
                <a:solidFill>
                  <a:schemeClr val="bg1"/>
                </a:solidFill>
                <a:latin typeface="+mn-lt"/>
                <a:cs typeface="Verdana"/>
              </a:rPr>
              <a:t> </a:t>
            </a:r>
            <a:r>
              <a:rPr sz="1600" spc="35" dirty="0">
                <a:solidFill>
                  <a:schemeClr val="bg1"/>
                </a:solidFill>
                <a:latin typeface="+mn-lt"/>
                <a:cs typeface="Verdana"/>
              </a:rPr>
              <a:t>the</a:t>
            </a:r>
            <a:r>
              <a:rPr sz="1600" spc="-130" dirty="0">
                <a:solidFill>
                  <a:schemeClr val="bg1"/>
                </a:solidFill>
                <a:latin typeface="+mn-lt"/>
                <a:cs typeface="Verdana"/>
              </a:rPr>
              <a:t> </a:t>
            </a:r>
            <a:r>
              <a:rPr sz="1600" spc="20" dirty="0">
                <a:solidFill>
                  <a:schemeClr val="bg1"/>
                </a:solidFill>
                <a:latin typeface="+mn-lt"/>
                <a:cs typeface="Verdana"/>
              </a:rPr>
              <a:t>data</a:t>
            </a:r>
            <a:r>
              <a:rPr sz="1600" spc="-125" dirty="0">
                <a:solidFill>
                  <a:schemeClr val="bg1"/>
                </a:solidFill>
                <a:latin typeface="+mn-lt"/>
                <a:cs typeface="Verdana"/>
              </a:rPr>
              <a:t> </a:t>
            </a:r>
            <a:r>
              <a:rPr sz="1600" spc="30" dirty="0">
                <a:solidFill>
                  <a:schemeClr val="bg1"/>
                </a:solidFill>
                <a:latin typeface="+mn-lt"/>
                <a:cs typeface="Verdana"/>
              </a:rPr>
              <a:t>in</a:t>
            </a:r>
            <a:r>
              <a:rPr sz="1600" spc="-130" dirty="0">
                <a:solidFill>
                  <a:schemeClr val="bg1"/>
                </a:solidFill>
                <a:latin typeface="+mn-lt"/>
                <a:cs typeface="Verdana"/>
              </a:rPr>
              <a:t> </a:t>
            </a:r>
            <a:r>
              <a:rPr sz="1600" spc="55" dirty="0">
                <a:solidFill>
                  <a:schemeClr val="bg1"/>
                </a:solidFill>
                <a:latin typeface="+mn-lt"/>
                <a:cs typeface="Verdana"/>
              </a:rPr>
              <a:t>both</a:t>
            </a:r>
            <a:r>
              <a:rPr sz="1600" spc="-125" dirty="0">
                <a:solidFill>
                  <a:schemeClr val="bg1"/>
                </a:solidFill>
                <a:latin typeface="+mn-lt"/>
                <a:cs typeface="Verdana"/>
              </a:rPr>
              <a:t> </a:t>
            </a:r>
            <a:r>
              <a:rPr sz="1600" dirty="0">
                <a:solidFill>
                  <a:schemeClr val="bg1"/>
                </a:solidFill>
                <a:latin typeface="+mn-lt"/>
                <a:cs typeface="Verdana"/>
              </a:rPr>
              <a:t>datasets</a:t>
            </a:r>
            <a:r>
              <a:rPr sz="1600" spc="-130" dirty="0">
                <a:solidFill>
                  <a:schemeClr val="bg1"/>
                </a:solidFill>
                <a:latin typeface="+mn-lt"/>
                <a:cs typeface="Verdana"/>
              </a:rPr>
              <a:t> </a:t>
            </a:r>
            <a:r>
              <a:rPr sz="1600" spc="30" dirty="0">
                <a:solidFill>
                  <a:schemeClr val="bg1"/>
                </a:solidFill>
                <a:latin typeface="+mn-lt"/>
                <a:cs typeface="Verdana"/>
              </a:rPr>
              <a:t>in</a:t>
            </a:r>
            <a:r>
              <a:rPr sz="1600" spc="-125" dirty="0">
                <a:solidFill>
                  <a:schemeClr val="bg1"/>
                </a:solidFill>
                <a:latin typeface="+mn-lt"/>
                <a:cs typeface="Verdana"/>
              </a:rPr>
              <a:t> </a:t>
            </a:r>
            <a:r>
              <a:rPr sz="1600" spc="5" dirty="0">
                <a:solidFill>
                  <a:schemeClr val="bg1"/>
                </a:solidFill>
                <a:latin typeface="+mn-lt"/>
                <a:cs typeface="Verdana"/>
              </a:rPr>
              <a:t>order</a:t>
            </a:r>
            <a:r>
              <a:rPr sz="1600" spc="-130" dirty="0">
                <a:solidFill>
                  <a:schemeClr val="bg1"/>
                </a:solidFill>
                <a:latin typeface="+mn-lt"/>
                <a:cs typeface="Verdana"/>
              </a:rPr>
              <a:t> </a:t>
            </a:r>
            <a:r>
              <a:rPr sz="1600" spc="10" dirty="0">
                <a:solidFill>
                  <a:schemeClr val="bg1"/>
                </a:solidFill>
                <a:latin typeface="+mn-lt"/>
                <a:cs typeface="Verdana"/>
              </a:rPr>
              <a:t>to  identify </a:t>
            </a:r>
            <a:r>
              <a:rPr sz="1600" spc="35" dirty="0" err="1">
                <a:solidFill>
                  <a:schemeClr val="bg1"/>
                </a:solidFill>
                <a:latin typeface="+mn-lt"/>
                <a:cs typeface="Verdana"/>
              </a:rPr>
              <a:t>th</a:t>
            </a:r>
            <a:r>
              <a:rPr lang="en-IN" sz="1600" spc="35" dirty="0">
                <a:solidFill>
                  <a:schemeClr val="bg1"/>
                </a:solidFill>
                <a:latin typeface="+mn-lt"/>
                <a:cs typeface="Verdana"/>
              </a:rPr>
              <a:t>e</a:t>
            </a:r>
            <a:r>
              <a:rPr lang="en-IN" sz="1600" spc="700" dirty="0">
                <a:solidFill>
                  <a:schemeClr val="bg1"/>
                </a:solidFill>
                <a:latin typeface="+mn-lt"/>
                <a:cs typeface="Verdana"/>
              </a:rPr>
              <a:t> </a:t>
            </a:r>
            <a:r>
              <a:rPr sz="1600" spc="40" dirty="0">
                <a:solidFill>
                  <a:schemeClr val="bg1"/>
                </a:solidFill>
                <a:latin typeface="+mn-lt"/>
                <a:cs typeface="Verdana"/>
              </a:rPr>
              <a:t>important </a:t>
            </a:r>
            <a:r>
              <a:rPr sz="1600" dirty="0">
                <a:solidFill>
                  <a:schemeClr val="bg1"/>
                </a:solidFill>
                <a:latin typeface="+mn-lt"/>
                <a:cs typeface="Verdana"/>
              </a:rPr>
              <a:t>characteristics </a:t>
            </a:r>
            <a:r>
              <a:rPr sz="1600" spc="25" dirty="0">
                <a:solidFill>
                  <a:schemeClr val="bg1"/>
                </a:solidFill>
                <a:latin typeface="+mn-lt"/>
                <a:cs typeface="Verdana"/>
              </a:rPr>
              <a:t>that </a:t>
            </a:r>
            <a:r>
              <a:rPr sz="1600" spc="30" dirty="0">
                <a:solidFill>
                  <a:schemeClr val="bg1"/>
                </a:solidFill>
                <a:latin typeface="+mn-lt"/>
                <a:cs typeface="Verdana"/>
              </a:rPr>
              <a:t>inﬂuence </a:t>
            </a:r>
            <a:r>
              <a:rPr sz="1600" spc="55" dirty="0">
                <a:solidFill>
                  <a:schemeClr val="bg1"/>
                </a:solidFill>
                <a:latin typeface="+mn-lt"/>
                <a:cs typeface="Verdana"/>
              </a:rPr>
              <a:t>app  engagement </a:t>
            </a:r>
            <a:r>
              <a:rPr sz="1600" spc="50" dirty="0">
                <a:solidFill>
                  <a:schemeClr val="bg1"/>
                </a:solidFill>
                <a:latin typeface="+mn-lt"/>
                <a:cs typeface="Verdana"/>
              </a:rPr>
              <a:t>and</a:t>
            </a:r>
            <a:r>
              <a:rPr sz="1600" spc="-390" dirty="0">
                <a:solidFill>
                  <a:schemeClr val="bg1"/>
                </a:solidFill>
                <a:latin typeface="+mn-lt"/>
                <a:cs typeface="Verdana"/>
              </a:rPr>
              <a:t> </a:t>
            </a:r>
            <a:r>
              <a:rPr lang="en-US" sz="1600" spc="-390" dirty="0">
                <a:solidFill>
                  <a:schemeClr val="bg1"/>
                </a:solidFill>
                <a:latin typeface="+mn-lt"/>
                <a:cs typeface="Verdana"/>
              </a:rPr>
              <a:t> </a:t>
            </a:r>
            <a:r>
              <a:rPr sz="1600" spc="-35" dirty="0">
                <a:solidFill>
                  <a:schemeClr val="bg1"/>
                </a:solidFill>
                <a:latin typeface="+mn-lt"/>
                <a:cs typeface="Verdana"/>
              </a:rPr>
              <a:t>success.</a:t>
            </a:r>
            <a:endParaRPr sz="1600" dirty="0">
              <a:solidFill>
                <a:schemeClr val="bg1"/>
              </a:solidFill>
              <a:latin typeface="+mn-lt"/>
              <a:cs typeface="Verdana"/>
            </a:endParaRPr>
          </a:p>
          <a:p>
            <a:pPr>
              <a:lnSpc>
                <a:spcPct val="100000"/>
              </a:lnSpc>
              <a:spcBef>
                <a:spcPts val="45"/>
              </a:spcBef>
              <a:buClr>
                <a:srgbClr val="124F5B"/>
              </a:buClr>
              <a:buFont typeface="AoyagiKouzanFontT"/>
              <a:buChar char="❏"/>
            </a:pPr>
            <a:endParaRPr sz="1600" dirty="0">
              <a:solidFill>
                <a:schemeClr val="bg1"/>
              </a:solidFill>
              <a:latin typeface="+mn-lt"/>
              <a:cs typeface="Verdana"/>
            </a:endParaRPr>
          </a:p>
          <a:p>
            <a:pPr algn="l"/>
            <a:r>
              <a:rPr lang="en-US" sz="1600" b="1" dirty="0">
                <a:solidFill>
                  <a:schemeClr val="bg1"/>
                </a:solidFill>
                <a:latin typeface="+mn-lt"/>
              </a:rPr>
              <a:t>   </a:t>
            </a:r>
            <a:r>
              <a:rPr lang="en-US" sz="1600" b="1" dirty="0">
                <a:solidFill>
                  <a:schemeClr val="bg1"/>
                </a:solidFill>
                <a:effectLst/>
                <a:latin typeface="+mn-lt"/>
              </a:rPr>
              <a:t>Play Store need to focus more on ⬇</a:t>
            </a:r>
            <a:endParaRPr lang="en-US" sz="1600" b="0" dirty="0">
              <a:solidFill>
                <a:schemeClr val="bg1"/>
              </a:solidFill>
              <a:effectLst/>
              <a:latin typeface="+mn-lt"/>
            </a:endParaRPr>
          </a:p>
          <a:p>
            <a:pPr algn="l"/>
            <a:r>
              <a:rPr lang="en-US" sz="1600" b="0" dirty="0">
                <a:solidFill>
                  <a:schemeClr val="bg1"/>
                </a:solidFill>
                <a:effectLst/>
                <a:latin typeface="+mn-lt"/>
              </a:rPr>
              <a:t>1. Focusing more on content available for Everyone will increase the chances of getting the highest</a:t>
            </a:r>
            <a:r>
              <a:rPr lang="en-US" sz="1600" dirty="0">
                <a:solidFill>
                  <a:schemeClr val="bg1"/>
                </a:solidFill>
                <a:latin typeface="+mn-lt"/>
              </a:rPr>
              <a:t> </a:t>
            </a:r>
            <a:r>
              <a:rPr lang="en-US" sz="1600" b="0" dirty="0">
                <a:solidFill>
                  <a:schemeClr val="bg1"/>
                </a:solidFill>
                <a:effectLst/>
                <a:latin typeface="+mn-lt"/>
              </a:rPr>
              <a:t>installs.</a:t>
            </a:r>
          </a:p>
          <a:p>
            <a:pPr algn="l"/>
            <a:r>
              <a:rPr lang="en-US" sz="1600" b="0" dirty="0">
                <a:solidFill>
                  <a:schemeClr val="bg1"/>
                </a:solidFill>
                <a:effectLst/>
                <a:latin typeface="+mn-lt"/>
              </a:rPr>
              <a:t>2. Most of the apps are Free, so focusing on free app is more important.</a:t>
            </a:r>
          </a:p>
          <a:p>
            <a:pPr algn="l"/>
            <a:endParaRPr lang="en-US" sz="1600" b="0" dirty="0">
              <a:solidFill>
                <a:schemeClr val="bg1"/>
              </a:solidFill>
              <a:effectLst/>
              <a:latin typeface="+mn-lt"/>
            </a:endParaRPr>
          </a:p>
          <a:p>
            <a:pPr algn="l"/>
            <a:r>
              <a:rPr lang="en-US" sz="1600" b="0" dirty="0">
                <a:solidFill>
                  <a:schemeClr val="bg1"/>
                </a:solidFill>
                <a:effectLst/>
                <a:latin typeface="+mn-lt"/>
              </a:rPr>
              <a:t>3. Developing apps related to the least categories as they are not explored much. Like events and beauty.</a:t>
            </a:r>
          </a:p>
          <a:p>
            <a:pPr algn="l"/>
            <a:endParaRPr lang="en-US" sz="1600" b="0" dirty="0">
              <a:solidFill>
                <a:schemeClr val="bg1"/>
              </a:solidFill>
              <a:effectLst/>
              <a:latin typeface="+mn-lt"/>
            </a:endParaRPr>
          </a:p>
          <a:p>
            <a:pPr algn="l"/>
            <a:r>
              <a:rPr lang="en-US" sz="1600" b="0" dirty="0">
                <a:solidFill>
                  <a:schemeClr val="bg1"/>
                </a:solidFill>
                <a:effectLst/>
                <a:latin typeface="+mn-lt"/>
              </a:rPr>
              <a:t>4. They need to keep in mind that the sentiments of the user keep varying as they keep using the app, so they should focus more on users needs and features.</a:t>
            </a:r>
          </a:p>
          <a:p>
            <a:pPr marL="469900" indent="-457200">
              <a:lnSpc>
                <a:spcPct val="100000"/>
              </a:lnSpc>
              <a:buFont typeface="AoyagiKouzanFontT"/>
              <a:buChar char="❏"/>
              <a:tabLst>
                <a:tab pos="469265" algn="l"/>
                <a:tab pos="469900" algn="l"/>
              </a:tabLst>
            </a:pPr>
            <a:endParaRPr sz="1600" dirty="0">
              <a:solidFill>
                <a:schemeClr val="bg1"/>
              </a:solidFill>
              <a:latin typeface="+mn-lt"/>
              <a:cs typeface="Verdana"/>
            </a:endParaRPr>
          </a:p>
        </p:txBody>
      </p:sp>
      <p:sp>
        <p:nvSpPr>
          <p:cNvPr id="7" name="object 7">
            <a:extLst>
              <a:ext uri="{FF2B5EF4-FFF2-40B4-BE49-F238E27FC236}">
                <a16:creationId xmlns:a16="http://schemas.microsoft.com/office/drawing/2014/main" id="{35E9BFFF-2AD2-42A2-07E4-484BD9EBEA83}"/>
              </a:ext>
            </a:extLst>
          </p:cNvPr>
          <p:cNvSpPr/>
          <p:nvPr/>
        </p:nvSpPr>
        <p:spPr>
          <a:xfrm>
            <a:off x="7746577" y="4386013"/>
            <a:ext cx="940223" cy="687855"/>
          </a:xfrm>
          <a:prstGeom prst="rect">
            <a:avLst/>
          </a:prstGeom>
          <a:blipFill>
            <a:blip r:embed="rId2" cstate="print">
              <a:extLst>
                <a:ext uri="{BEBA8EAE-BF5A-486C-A8C5-ECC9F3942E4B}">
                  <a14:imgProps xmlns:a14="http://schemas.microsoft.com/office/drawing/2010/main">
                    <a14:imgLayer r:embed="rId3">
                      <a14:imgEffect>
                        <a14:sharpenSoften amount="50000"/>
                      </a14:imgEffect>
                      <a14:imgEffect>
                        <a14:colorTemperature colorTemp="8800"/>
                      </a14:imgEffect>
                    </a14:imgLayer>
                  </a14:imgProps>
                </a:ext>
              </a:extLst>
            </a:blip>
            <a:stretch>
              <a:fillRect/>
            </a:stretch>
          </a:blipFill>
        </p:spPr>
        <p:txBody>
          <a:bodyPr wrap="square" lIns="0" tIns="0" rIns="0" bIns="0" rtlCol="0"/>
          <a:lstStyle/>
          <a:p>
            <a:endParaRPr dirty="0"/>
          </a:p>
        </p:txBody>
      </p:sp>
      <p:grpSp>
        <p:nvGrpSpPr>
          <p:cNvPr id="9" name="object 11">
            <a:extLst>
              <a:ext uri="{FF2B5EF4-FFF2-40B4-BE49-F238E27FC236}">
                <a16:creationId xmlns:a16="http://schemas.microsoft.com/office/drawing/2014/main" id="{E0342FAC-C208-72B7-F6A7-CDBF60DE8F66}"/>
              </a:ext>
            </a:extLst>
          </p:cNvPr>
          <p:cNvGrpSpPr/>
          <p:nvPr/>
        </p:nvGrpSpPr>
        <p:grpSpPr>
          <a:xfrm>
            <a:off x="565682" y="205305"/>
            <a:ext cx="599441" cy="578672"/>
            <a:chOff x="478536" y="263652"/>
            <a:chExt cx="809625" cy="809625"/>
          </a:xfrm>
        </p:grpSpPr>
        <p:sp>
          <p:nvSpPr>
            <p:cNvPr id="10" name="object 12">
              <a:extLst>
                <a:ext uri="{FF2B5EF4-FFF2-40B4-BE49-F238E27FC236}">
                  <a16:creationId xmlns:a16="http://schemas.microsoft.com/office/drawing/2014/main" id="{412048EB-362C-3D16-6C26-70AFF4651AC4}"/>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11" name="object 13">
              <a:extLst>
                <a:ext uri="{FF2B5EF4-FFF2-40B4-BE49-F238E27FC236}">
                  <a16:creationId xmlns:a16="http://schemas.microsoft.com/office/drawing/2014/main" id="{EB6D8495-6747-228D-9F75-C12313CB1E86}"/>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13535" y="1733984"/>
            <a:ext cx="2575745" cy="1983658"/>
          </a:xfrm>
          <a:prstGeom prst="rect">
            <a:avLst/>
          </a:prstGeom>
        </p:spPr>
        <p:style>
          <a:lnRef idx="0">
            <a:schemeClr val="accent3"/>
          </a:lnRef>
          <a:fillRef idx="3">
            <a:schemeClr val="accent3"/>
          </a:fillRef>
          <a:effectRef idx="3">
            <a:schemeClr val="accent3"/>
          </a:effectRef>
          <a:fontRef idx="minor">
            <a:schemeClr val="lt1"/>
          </a:fontRef>
        </p:style>
      </p:pic>
      <p:sp>
        <p:nvSpPr>
          <p:cNvPr id="5" name="object 5"/>
          <p:cNvSpPr txBox="1"/>
          <p:nvPr/>
        </p:nvSpPr>
        <p:spPr>
          <a:xfrm>
            <a:off x="371688" y="881167"/>
            <a:ext cx="5807075" cy="3952364"/>
          </a:xfrm>
          <a:prstGeom prst="rect">
            <a:avLst/>
          </a:prstGeom>
        </p:spPr>
        <p:txBody>
          <a:bodyPr vert="horz" wrap="square" lIns="0" tIns="12700" rIns="0" bIns="0" rtlCol="0">
            <a:spAutoFit/>
          </a:bodyPr>
          <a:lstStyle/>
          <a:p>
            <a:pPr marL="355600" indent="-342900">
              <a:lnSpc>
                <a:spcPct val="100000"/>
              </a:lnSpc>
              <a:spcBef>
                <a:spcPts val="100"/>
              </a:spcBef>
              <a:buClr>
                <a:srgbClr val="000000"/>
              </a:buClr>
              <a:buSzPct val="93333"/>
              <a:buFont typeface="Calibri"/>
              <a:buChar char="▪"/>
              <a:tabLst>
                <a:tab pos="354965" algn="l"/>
                <a:tab pos="355600" algn="l"/>
              </a:tabLst>
            </a:pPr>
            <a:r>
              <a:rPr sz="1600" b="1" spc="-5" dirty="0">
                <a:solidFill>
                  <a:schemeClr val="bg1"/>
                </a:solidFill>
                <a:latin typeface="+mn-lt"/>
                <a:cs typeface="Arial"/>
              </a:rPr>
              <a:t>Loading</a:t>
            </a:r>
            <a:r>
              <a:rPr sz="1600" b="1" spc="409" dirty="0">
                <a:solidFill>
                  <a:schemeClr val="bg1"/>
                </a:solidFill>
                <a:latin typeface="+mn-lt"/>
                <a:cs typeface="Arial"/>
              </a:rPr>
              <a:t> </a:t>
            </a:r>
            <a:r>
              <a:rPr sz="1600" b="1" dirty="0">
                <a:solidFill>
                  <a:schemeClr val="bg1"/>
                </a:solidFill>
                <a:latin typeface="+mn-lt"/>
                <a:cs typeface="Arial"/>
              </a:rPr>
              <a:t>the</a:t>
            </a:r>
            <a:r>
              <a:rPr sz="1600" b="1" spc="409" dirty="0">
                <a:solidFill>
                  <a:schemeClr val="bg1"/>
                </a:solidFill>
                <a:latin typeface="+mn-lt"/>
                <a:cs typeface="Arial"/>
              </a:rPr>
              <a:t> </a:t>
            </a:r>
            <a:r>
              <a:rPr sz="1600" b="1" spc="-5" dirty="0">
                <a:solidFill>
                  <a:schemeClr val="bg1"/>
                </a:solidFill>
                <a:latin typeface="+mn-lt"/>
                <a:cs typeface="Arial"/>
              </a:rPr>
              <a:t>data</a:t>
            </a:r>
            <a:r>
              <a:rPr sz="1600" b="1" spc="425" dirty="0">
                <a:solidFill>
                  <a:schemeClr val="bg1"/>
                </a:solidFill>
                <a:latin typeface="+mn-lt"/>
                <a:cs typeface="Arial"/>
              </a:rPr>
              <a:t> </a:t>
            </a:r>
            <a:r>
              <a:rPr sz="1600" b="1" dirty="0">
                <a:solidFill>
                  <a:schemeClr val="bg1"/>
                </a:solidFill>
                <a:latin typeface="+mn-lt"/>
                <a:cs typeface="Arial"/>
              </a:rPr>
              <a:t>sets:</a:t>
            </a:r>
            <a:r>
              <a:rPr sz="1600" b="1" spc="409" dirty="0">
                <a:solidFill>
                  <a:schemeClr val="bg1"/>
                </a:solidFill>
                <a:latin typeface="+mn-lt"/>
                <a:cs typeface="Arial"/>
              </a:rPr>
              <a:t> </a:t>
            </a:r>
            <a:r>
              <a:rPr sz="1600" spc="-10" dirty="0">
                <a:solidFill>
                  <a:schemeClr val="bg1"/>
                </a:solidFill>
                <a:latin typeface="+mn-lt"/>
                <a:cs typeface="Arial MT"/>
              </a:rPr>
              <a:t>Two</a:t>
            </a:r>
            <a:r>
              <a:rPr sz="1600" spc="425" dirty="0">
                <a:solidFill>
                  <a:schemeClr val="bg1"/>
                </a:solidFill>
                <a:latin typeface="+mn-lt"/>
                <a:cs typeface="Arial MT"/>
              </a:rPr>
              <a:t> </a:t>
            </a:r>
            <a:r>
              <a:rPr sz="1600" dirty="0">
                <a:solidFill>
                  <a:schemeClr val="bg1"/>
                </a:solidFill>
                <a:latin typeface="+mn-lt"/>
                <a:cs typeface="Arial MT"/>
              </a:rPr>
              <a:t>datasets,</a:t>
            </a:r>
            <a:r>
              <a:rPr sz="1600" spc="425" dirty="0">
                <a:solidFill>
                  <a:schemeClr val="bg1"/>
                </a:solidFill>
                <a:latin typeface="+mn-lt"/>
                <a:cs typeface="Arial MT"/>
              </a:rPr>
              <a:t> </a:t>
            </a:r>
            <a:r>
              <a:rPr sz="1600" spc="-5" dirty="0">
                <a:solidFill>
                  <a:schemeClr val="bg1"/>
                </a:solidFill>
                <a:latin typeface="+mn-lt"/>
                <a:cs typeface="Arial MT"/>
              </a:rPr>
              <a:t>First</a:t>
            </a:r>
            <a:r>
              <a:rPr sz="1600" spc="409" dirty="0">
                <a:solidFill>
                  <a:schemeClr val="bg1"/>
                </a:solidFill>
                <a:latin typeface="+mn-lt"/>
                <a:cs typeface="Arial MT"/>
              </a:rPr>
              <a:t> </a:t>
            </a:r>
            <a:r>
              <a:rPr sz="1600" spc="-5" dirty="0">
                <a:solidFill>
                  <a:schemeClr val="bg1"/>
                </a:solidFill>
                <a:latin typeface="+mn-lt"/>
                <a:cs typeface="Arial MT"/>
              </a:rPr>
              <a:t>Play</a:t>
            </a:r>
            <a:r>
              <a:rPr sz="1600" spc="415" dirty="0">
                <a:solidFill>
                  <a:schemeClr val="bg1"/>
                </a:solidFill>
                <a:latin typeface="+mn-lt"/>
                <a:cs typeface="Arial MT"/>
              </a:rPr>
              <a:t> </a:t>
            </a:r>
            <a:r>
              <a:rPr sz="1600" spc="-5" dirty="0">
                <a:solidFill>
                  <a:schemeClr val="bg1"/>
                </a:solidFill>
                <a:latin typeface="+mn-lt"/>
                <a:cs typeface="Arial MT"/>
              </a:rPr>
              <a:t>store</a:t>
            </a:r>
            <a:r>
              <a:rPr sz="1600" spc="420" dirty="0">
                <a:solidFill>
                  <a:schemeClr val="bg1"/>
                </a:solidFill>
                <a:latin typeface="+mn-lt"/>
                <a:cs typeface="Arial MT"/>
              </a:rPr>
              <a:t> </a:t>
            </a:r>
            <a:r>
              <a:rPr sz="1600" dirty="0">
                <a:solidFill>
                  <a:schemeClr val="bg1"/>
                </a:solidFill>
                <a:latin typeface="+mn-lt"/>
                <a:cs typeface="Arial MT"/>
              </a:rPr>
              <a:t>app</a:t>
            </a:r>
          </a:p>
          <a:p>
            <a:pPr marL="355600">
              <a:lnSpc>
                <a:spcPct val="100000"/>
              </a:lnSpc>
              <a:spcBef>
                <a:spcPts val="5"/>
              </a:spcBef>
            </a:pPr>
            <a:r>
              <a:rPr sz="1600" dirty="0">
                <a:solidFill>
                  <a:schemeClr val="bg1"/>
                </a:solidFill>
                <a:latin typeface="+mn-lt"/>
                <a:cs typeface="Arial MT"/>
              </a:rPr>
              <a:t>dataset</a:t>
            </a:r>
            <a:r>
              <a:rPr sz="1600" spc="-35" dirty="0">
                <a:solidFill>
                  <a:schemeClr val="bg1"/>
                </a:solidFill>
                <a:latin typeface="+mn-lt"/>
                <a:cs typeface="Arial MT"/>
              </a:rPr>
              <a:t> </a:t>
            </a:r>
            <a:r>
              <a:rPr sz="1600" dirty="0">
                <a:solidFill>
                  <a:schemeClr val="bg1"/>
                </a:solidFill>
                <a:latin typeface="+mn-lt"/>
                <a:cs typeface="Arial MT"/>
              </a:rPr>
              <a:t>and</a:t>
            </a:r>
            <a:r>
              <a:rPr sz="1600" spc="-15" dirty="0">
                <a:solidFill>
                  <a:schemeClr val="bg1"/>
                </a:solidFill>
                <a:latin typeface="+mn-lt"/>
                <a:cs typeface="Arial MT"/>
              </a:rPr>
              <a:t> </a:t>
            </a:r>
            <a:r>
              <a:rPr sz="1600" dirty="0">
                <a:solidFill>
                  <a:schemeClr val="bg1"/>
                </a:solidFill>
                <a:latin typeface="+mn-lt"/>
                <a:cs typeface="Arial MT"/>
              </a:rPr>
              <a:t>User</a:t>
            </a:r>
            <a:r>
              <a:rPr sz="1600" spc="-25" dirty="0">
                <a:solidFill>
                  <a:schemeClr val="bg1"/>
                </a:solidFill>
                <a:latin typeface="+mn-lt"/>
                <a:cs typeface="Arial MT"/>
              </a:rPr>
              <a:t> </a:t>
            </a:r>
            <a:r>
              <a:rPr sz="1600" spc="-5" dirty="0">
                <a:solidFill>
                  <a:schemeClr val="bg1"/>
                </a:solidFill>
                <a:latin typeface="+mn-lt"/>
                <a:cs typeface="Arial MT"/>
              </a:rPr>
              <a:t>Reviews</a:t>
            </a:r>
            <a:r>
              <a:rPr sz="1600" spc="35" dirty="0">
                <a:solidFill>
                  <a:schemeClr val="bg1"/>
                </a:solidFill>
                <a:latin typeface="+mn-lt"/>
                <a:cs typeface="Arial MT"/>
              </a:rPr>
              <a:t> </a:t>
            </a:r>
            <a:r>
              <a:rPr sz="1600" dirty="0">
                <a:solidFill>
                  <a:schemeClr val="bg1"/>
                </a:solidFill>
                <a:latin typeface="+mn-lt"/>
                <a:cs typeface="Arial MT"/>
              </a:rPr>
              <a:t>dataset.</a:t>
            </a:r>
          </a:p>
          <a:p>
            <a:pPr>
              <a:lnSpc>
                <a:spcPct val="100000"/>
              </a:lnSpc>
              <a:spcBef>
                <a:spcPts val="15"/>
              </a:spcBef>
            </a:pPr>
            <a:endParaRPr sz="1600" dirty="0">
              <a:solidFill>
                <a:schemeClr val="bg1"/>
              </a:solidFill>
              <a:latin typeface="+mn-lt"/>
              <a:cs typeface="Arial MT"/>
            </a:endParaRPr>
          </a:p>
          <a:p>
            <a:pPr marL="355600" indent="-342900">
              <a:lnSpc>
                <a:spcPct val="100000"/>
              </a:lnSpc>
              <a:buClr>
                <a:srgbClr val="000000"/>
              </a:buClr>
              <a:buSzPct val="93333"/>
              <a:buFont typeface="Calibri"/>
              <a:buChar char="▪"/>
              <a:tabLst>
                <a:tab pos="354965" algn="l"/>
                <a:tab pos="355600" algn="l"/>
              </a:tabLst>
            </a:pPr>
            <a:r>
              <a:rPr sz="1600" b="1" spc="-5" dirty="0">
                <a:solidFill>
                  <a:schemeClr val="bg1"/>
                </a:solidFill>
                <a:latin typeface="+mn-lt"/>
                <a:cs typeface="Arial"/>
              </a:rPr>
              <a:t>Import</a:t>
            </a:r>
            <a:r>
              <a:rPr sz="1600" b="1" dirty="0">
                <a:solidFill>
                  <a:schemeClr val="bg1"/>
                </a:solidFill>
                <a:latin typeface="+mn-lt"/>
                <a:cs typeface="Arial"/>
              </a:rPr>
              <a:t> Libraries:</a:t>
            </a:r>
            <a:r>
              <a:rPr sz="1600" b="1" spc="-30" dirty="0">
                <a:solidFill>
                  <a:schemeClr val="bg1"/>
                </a:solidFill>
                <a:latin typeface="+mn-lt"/>
                <a:cs typeface="Arial"/>
              </a:rPr>
              <a:t> </a:t>
            </a:r>
            <a:r>
              <a:rPr sz="1600" spc="-5" dirty="0">
                <a:solidFill>
                  <a:schemeClr val="bg1"/>
                </a:solidFill>
                <a:latin typeface="+mn-lt"/>
                <a:cs typeface="Arial MT"/>
              </a:rPr>
              <a:t>NumPy,</a:t>
            </a:r>
            <a:r>
              <a:rPr sz="1600" spc="15" dirty="0">
                <a:solidFill>
                  <a:schemeClr val="bg1"/>
                </a:solidFill>
                <a:latin typeface="+mn-lt"/>
                <a:cs typeface="Arial MT"/>
              </a:rPr>
              <a:t> </a:t>
            </a:r>
            <a:r>
              <a:rPr sz="1600" dirty="0">
                <a:solidFill>
                  <a:schemeClr val="bg1"/>
                </a:solidFill>
                <a:latin typeface="+mn-lt"/>
                <a:cs typeface="Arial MT"/>
              </a:rPr>
              <a:t>Pandas,</a:t>
            </a:r>
            <a:r>
              <a:rPr sz="1600" spc="-25" dirty="0">
                <a:solidFill>
                  <a:schemeClr val="bg1"/>
                </a:solidFill>
                <a:latin typeface="+mn-lt"/>
                <a:cs typeface="Arial MT"/>
              </a:rPr>
              <a:t> </a:t>
            </a:r>
            <a:r>
              <a:rPr sz="1600" spc="-5" dirty="0">
                <a:solidFill>
                  <a:schemeClr val="bg1"/>
                </a:solidFill>
                <a:latin typeface="+mn-lt"/>
                <a:cs typeface="Arial MT"/>
              </a:rPr>
              <a:t>Seaborn </a:t>
            </a:r>
            <a:r>
              <a:rPr sz="1600" dirty="0">
                <a:solidFill>
                  <a:schemeClr val="bg1"/>
                </a:solidFill>
                <a:latin typeface="+mn-lt"/>
                <a:cs typeface="Arial MT"/>
              </a:rPr>
              <a:t>and Matplotlib</a:t>
            </a:r>
          </a:p>
          <a:p>
            <a:pPr>
              <a:lnSpc>
                <a:spcPct val="100000"/>
              </a:lnSpc>
              <a:spcBef>
                <a:spcPts val="20"/>
              </a:spcBef>
              <a:buFont typeface="Calibri"/>
              <a:buChar char="▪"/>
            </a:pPr>
            <a:endParaRPr sz="1600" dirty="0">
              <a:solidFill>
                <a:schemeClr val="bg1"/>
              </a:solidFill>
              <a:latin typeface="+mn-lt"/>
              <a:cs typeface="Arial MT"/>
            </a:endParaRPr>
          </a:p>
          <a:p>
            <a:pPr marL="355600" marR="5080" indent="-342900" algn="just">
              <a:lnSpc>
                <a:spcPct val="100000"/>
              </a:lnSpc>
              <a:buClr>
                <a:srgbClr val="000000"/>
              </a:buClr>
              <a:buSzPct val="93333"/>
              <a:buFont typeface="Calibri"/>
              <a:buChar char="▪"/>
              <a:tabLst>
                <a:tab pos="355600" algn="l"/>
              </a:tabLst>
            </a:pPr>
            <a:r>
              <a:rPr sz="1600" b="1" dirty="0">
                <a:solidFill>
                  <a:schemeClr val="bg1"/>
                </a:solidFill>
                <a:latin typeface="+mn-lt"/>
                <a:cs typeface="Arial"/>
              </a:rPr>
              <a:t>Data</a:t>
            </a:r>
            <a:r>
              <a:rPr sz="1600" b="1" spc="5" dirty="0">
                <a:solidFill>
                  <a:schemeClr val="bg1"/>
                </a:solidFill>
                <a:latin typeface="+mn-lt"/>
                <a:cs typeface="Arial"/>
              </a:rPr>
              <a:t> </a:t>
            </a:r>
            <a:r>
              <a:rPr sz="1600" b="1" spc="-5" dirty="0">
                <a:solidFill>
                  <a:schemeClr val="bg1"/>
                </a:solidFill>
                <a:latin typeface="+mn-lt"/>
                <a:cs typeface="Arial"/>
              </a:rPr>
              <a:t>cleaning:</a:t>
            </a:r>
            <a:r>
              <a:rPr sz="1600" b="1" dirty="0">
                <a:solidFill>
                  <a:schemeClr val="bg1"/>
                </a:solidFill>
                <a:latin typeface="+mn-lt"/>
                <a:cs typeface="Arial"/>
              </a:rPr>
              <a:t> </a:t>
            </a:r>
            <a:r>
              <a:rPr sz="1600" spc="-5" dirty="0">
                <a:solidFill>
                  <a:schemeClr val="bg1"/>
                </a:solidFill>
                <a:latin typeface="+mn-lt"/>
                <a:cs typeface="Arial MT"/>
              </a:rPr>
              <a:t>Null</a:t>
            </a:r>
            <a:r>
              <a:rPr sz="1600" dirty="0">
                <a:solidFill>
                  <a:schemeClr val="bg1"/>
                </a:solidFill>
                <a:latin typeface="+mn-lt"/>
                <a:cs typeface="Arial MT"/>
              </a:rPr>
              <a:t> </a:t>
            </a:r>
            <a:r>
              <a:rPr sz="1600" spc="-5" dirty="0">
                <a:solidFill>
                  <a:schemeClr val="bg1"/>
                </a:solidFill>
                <a:latin typeface="+mn-lt"/>
                <a:cs typeface="Arial MT"/>
              </a:rPr>
              <a:t>values,</a:t>
            </a:r>
            <a:r>
              <a:rPr sz="1600" dirty="0">
                <a:solidFill>
                  <a:schemeClr val="bg1"/>
                </a:solidFill>
                <a:latin typeface="+mn-lt"/>
                <a:cs typeface="Arial MT"/>
              </a:rPr>
              <a:t> </a:t>
            </a:r>
            <a:r>
              <a:rPr sz="1600" spc="-5" dirty="0">
                <a:solidFill>
                  <a:schemeClr val="bg1"/>
                </a:solidFill>
                <a:latin typeface="+mn-lt"/>
                <a:cs typeface="Arial MT"/>
              </a:rPr>
              <a:t>Finding</a:t>
            </a:r>
            <a:r>
              <a:rPr sz="1600" dirty="0">
                <a:solidFill>
                  <a:schemeClr val="bg1"/>
                </a:solidFill>
                <a:latin typeface="+mn-lt"/>
                <a:cs typeface="Arial MT"/>
              </a:rPr>
              <a:t> and</a:t>
            </a:r>
            <a:r>
              <a:rPr sz="1600" spc="5" dirty="0">
                <a:solidFill>
                  <a:schemeClr val="bg1"/>
                </a:solidFill>
                <a:latin typeface="+mn-lt"/>
                <a:cs typeface="Arial MT"/>
              </a:rPr>
              <a:t> </a:t>
            </a:r>
            <a:r>
              <a:rPr sz="1600" spc="-5" dirty="0">
                <a:solidFill>
                  <a:schemeClr val="bg1"/>
                </a:solidFill>
                <a:latin typeface="+mn-lt"/>
                <a:cs typeface="Arial MT"/>
              </a:rPr>
              <a:t>removing</a:t>
            </a:r>
            <a:r>
              <a:rPr sz="1600" dirty="0">
                <a:solidFill>
                  <a:schemeClr val="bg1"/>
                </a:solidFill>
                <a:latin typeface="+mn-lt"/>
                <a:cs typeface="Arial MT"/>
              </a:rPr>
              <a:t> </a:t>
            </a:r>
            <a:r>
              <a:rPr sz="1600" spc="-5" dirty="0">
                <a:solidFill>
                  <a:schemeClr val="bg1"/>
                </a:solidFill>
                <a:latin typeface="+mn-lt"/>
                <a:cs typeface="Arial MT"/>
              </a:rPr>
              <a:t>Outliers, </a:t>
            </a:r>
            <a:r>
              <a:rPr sz="1600" dirty="0">
                <a:solidFill>
                  <a:schemeClr val="bg1"/>
                </a:solidFill>
                <a:latin typeface="+mn-lt"/>
                <a:cs typeface="Arial MT"/>
              </a:rPr>
              <a:t> </a:t>
            </a:r>
            <a:r>
              <a:rPr sz="1600" spc="-5" dirty="0">
                <a:solidFill>
                  <a:schemeClr val="bg1"/>
                </a:solidFill>
                <a:latin typeface="+mn-lt"/>
                <a:cs typeface="Arial MT"/>
              </a:rPr>
              <a:t>Removing</a:t>
            </a:r>
            <a:r>
              <a:rPr sz="1600" spc="20" dirty="0">
                <a:solidFill>
                  <a:schemeClr val="bg1"/>
                </a:solidFill>
                <a:latin typeface="+mn-lt"/>
                <a:cs typeface="Arial MT"/>
              </a:rPr>
              <a:t> </a:t>
            </a:r>
            <a:r>
              <a:rPr sz="1600" spc="-5" dirty="0">
                <a:solidFill>
                  <a:schemeClr val="bg1"/>
                </a:solidFill>
                <a:latin typeface="+mn-lt"/>
                <a:cs typeface="Arial MT"/>
              </a:rPr>
              <a:t>duplicate</a:t>
            </a:r>
            <a:r>
              <a:rPr sz="1600" spc="-15" dirty="0">
                <a:solidFill>
                  <a:schemeClr val="bg1"/>
                </a:solidFill>
                <a:latin typeface="+mn-lt"/>
                <a:cs typeface="Arial MT"/>
              </a:rPr>
              <a:t> </a:t>
            </a:r>
            <a:r>
              <a:rPr sz="1600" dirty="0">
                <a:solidFill>
                  <a:schemeClr val="bg1"/>
                </a:solidFill>
                <a:latin typeface="+mn-lt"/>
                <a:cs typeface="Arial MT"/>
              </a:rPr>
              <a:t>data.</a:t>
            </a:r>
          </a:p>
          <a:p>
            <a:pPr>
              <a:lnSpc>
                <a:spcPct val="100000"/>
              </a:lnSpc>
              <a:spcBef>
                <a:spcPts val="15"/>
              </a:spcBef>
              <a:buFont typeface="Calibri"/>
              <a:buChar char="▪"/>
            </a:pPr>
            <a:endParaRPr sz="1600" dirty="0">
              <a:solidFill>
                <a:schemeClr val="bg1"/>
              </a:solidFill>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600" b="1" dirty="0">
                <a:solidFill>
                  <a:schemeClr val="bg1"/>
                </a:solidFill>
                <a:latin typeface="+mn-lt"/>
                <a:cs typeface="Arial"/>
              </a:rPr>
              <a:t>Data</a:t>
            </a:r>
            <a:r>
              <a:rPr sz="1600" b="1" spc="5" dirty="0">
                <a:solidFill>
                  <a:schemeClr val="bg1"/>
                </a:solidFill>
                <a:latin typeface="+mn-lt"/>
                <a:cs typeface="Arial"/>
              </a:rPr>
              <a:t> </a:t>
            </a:r>
            <a:r>
              <a:rPr sz="1600" b="1" spc="-5" dirty="0">
                <a:solidFill>
                  <a:schemeClr val="bg1"/>
                </a:solidFill>
                <a:latin typeface="+mn-lt"/>
                <a:cs typeface="Arial"/>
              </a:rPr>
              <a:t>Imputation:</a:t>
            </a:r>
            <a:r>
              <a:rPr sz="1600" b="1" dirty="0">
                <a:solidFill>
                  <a:schemeClr val="bg1"/>
                </a:solidFill>
                <a:latin typeface="+mn-lt"/>
                <a:cs typeface="Arial"/>
              </a:rPr>
              <a:t> </a:t>
            </a:r>
            <a:r>
              <a:rPr sz="1600" spc="-5" dirty="0">
                <a:solidFill>
                  <a:schemeClr val="bg1"/>
                </a:solidFill>
                <a:latin typeface="+mn-lt"/>
                <a:cs typeface="Arial MT"/>
              </a:rPr>
              <a:t>Filling</a:t>
            </a:r>
            <a:r>
              <a:rPr sz="1600" dirty="0">
                <a:solidFill>
                  <a:schemeClr val="bg1"/>
                </a:solidFill>
                <a:latin typeface="+mn-lt"/>
                <a:cs typeface="Arial MT"/>
              </a:rPr>
              <a:t> the</a:t>
            </a:r>
            <a:r>
              <a:rPr sz="1600" spc="5" dirty="0">
                <a:solidFill>
                  <a:schemeClr val="bg1"/>
                </a:solidFill>
                <a:latin typeface="+mn-lt"/>
                <a:cs typeface="Arial MT"/>
              </a:rPr>
              <a:t> </a:t>
            </a:r>
            <a:r>
              <a:rPr sz="1600" spc="-5" dirty="0">
                <a:solidFill>
                  <a:schemeClr val="bg1"/>
                </a:solidFill>
                <a:latin typeface="+mn-lt"/>
                <a:cs typeface="Arial MT"/>
              </a:rPr>
              <a:t>missing</a:t>
            </a:r>
            <a:r>
              <a:rPr sz="1600" dirty="0">
                <a:solidFill>
                  <a:schemeClr val="bg1"/>
                </a:solidFill>
                <a:latin typeface="+mn-lt"/>
                <a:cs typeface="Arial MT"/>
              </a:rPr>
              <a:t> </a:t>
            </a:r>
            <a:r>
              <a:rPr sz="1600" spc="-5" dirty="0">
                <a:solidFill>
                  <a:schemeClr val="bg1"/>
                </a:solidFill>
                <a:latin typeface="+mn-lt"/>
                <a:cs typeface="Arial MT"/>
              </a:rPr>
              <a:t>categorical</a:t>
            </a:r>
            <a:r>
              <a:rPr sz="1600" dirty="0">
                <a:solidFill>
                  <a:schemeClr val="bg1"/>
                </a:solidFill>
                <a:latin typeface="+mn-lt"/>
                <a:cs typeface="Arial MT"/>
              </a:rPr>
              <a:t> values</a:t>
            </a:r>
            <a:r>
              <a:rPr sz="1600" spc="5" dirty="0">
                <a:solidFill>
                  <a:schemeClr val="bg1"/>
                </a:solidFill>
                <a:latin typeface="+mn-lt"/>
                <a:cs typeface="Arial MT"/>
              </a:rPr>
              <a:t> </a:t>
            </a:r>
            <a:r>
              <a:rPr sz="1600" spc="-5" dirty="0">
                <a:solidFill>
                  <a:schemeClr val="bg1"/>
                </a:solidFill>
                <a:latin typeface="+mn-lt"/>
                <a:cs typeface="Arial MT"/>
              </a:rPr>
              <a:t>with </a:t>
            </a:r>
            <a:r>
              <a:rPr sz="1600" spc="-405" dirty="0">
                <a:solidFill>
                  <a:schemeClr val="bg1"/>
                </a:solidFill>
                <a:latin typeface="+mn-lt"/>
                <a:cs typeface="Arial MT"/>
              </a:rPr>
              <a:t> </a:t>
            </a:r>
            <a:r>
              <a:rPr sz="1600" dirty="0">
                <a:solidFill>
                  <a:schemeClr val="bg1"/>
                </a:solidFill>
                <a:latin typeface="+mn-lt"/>
                <a:cs typeface="Arial MT"/>
              </a:rPr>
              <a:t>mode and </a:t>
            </a:r>
            <a:r>
              <a:rPr sz="1600" spc="-5" dirty="0">
                <a:solidFill>
                  <a:schemeClr val="bg1"/>
                </a:solidFill>
                <a:latin typeface="+mn-lt"/>
                <a:cs typeface="Arial MT"/>
              </a:rPr>
              <a:t>numerical values with </a:t>
            </a:r>
            <a:r>
              <a:rPr sz="1600" dirty="0">
                <a:solidFill>
                  <a:schemeClr val="bg1"/>
                </a:solidFill>
                <a:latin typeface="+mn-lt"/>
                <a:cs typeface="Arial MT"/>
              </a:rPr>
              <a:t>median. </a:t>
            </a:r>
            <a:r>
              <a:rPr sz="1600" spc="-5" dirty="0">
                <a:solidFill>
                  <a:schemeClr val="bg1"/>
                </a:solidFill>
                <a:latin typeface="+mn-lt"/>
                <a:cs typeface="Arial MT"/>
              </a:rPr>
              <a:t>Conversion of price, </a:t>
            </a:r>
            <a:r>
              <a:rPr sz="1600" dirty="0">
                <a:solidFill>
                  <a:schemeClr val="bg1"/>
                </a:solidFill>
                <a:latin typeface="+mn-lt"/>
                <a:cs typeface="Arial MT"/>
              </a:rPr>
              <a:t> installs,</a:t>
            </a:r>
            <a:r>
              <a:rPr sz="1600" spc="-25" dirty="0">
                <a:solidFill>
                  <a:schemeClr val="bg1"/>
                </a:solidFill>
                <a:latin typeface="+mn-lt"/>
                <a:cs typeface="Arial MT"/>
              </a:rPr>
              <a:t> </a:t>
            </a:r>
            <a:r>
              <a:rPr sz="1600" spc="-5" dirty="0">
                <a:solidFill>
                  <a:schemeClr val="bg1"/>
                </a:solidFill>
                <a:latin typeface="+mn-lt"/>
                <a:cs typeface="Arial MT"/>
              </a:rPr>
              <a:t>reviews</a:t>
            </a:r>
            <a:r>
              <a:rPr sz="1600" spc="20" dirty="0">
                <a:solidFill>
                  <a:schemeClr val="bg1"/>
                </a:solidFill>
                <a:latin typeface="+mn-lt"/>
                <a:cs typeface="Arial MT"/>
              </a:rPr>
              <a:t> </a:t>
            </a:r>
            <a:r>
              <a:rPr sz="1600" dirty="0">
                <a:solidFill>
                  <a:schemeClr val="bg1"/>
                </a:solidFill>
                <a:latin typeface="+mn-lt"/>
                <a:cs typeface="Arial MT"/>
              </a:rPr>
              <a:t>into numerical</a:t>
            </a:r>
            <a:r>
              <a:rPr sz="1600" spc="-10" dirty="0">
                <a:solidFill>
                  <a:schemeClr val="bg1"/>
                </a:solidFill>
                <a:latin typeface="+mn-lt"/>
                <a:cs typeface="Arial MT"/>
              </a:rPr>
              <a:t> </a:t>
            </a:r>
            <a:r>
              <a:rPr sz="1600" spc="-5" dirty="0">
                <a:solidFill>
                  <a:schemeClr val="bg1"/>
                </a:solidFill>
                <a:latin typeface="+mn-lt"/>
                <a:cs typeface="Arial MT"/>
              </a:rPr>
              <a:t>values.</a:t>
            </a:r>
            <a:endParaRPr sz="1600" dirty="0">
              <a:solidFill>
                <a:schemeClr val="bg1"/>
              </a:solidFill>
              <a:latin typeface="+mn-lt"/>
              <a:cs typeface="Arial MT"/>
            </a:endParaRPr>
          </a:p>
          <a:p>
            <a:pPr>
              <a:lnSpc>
                <a:spcPct val="100000"/>
              </a:lnSpc>
              <a:spcBef>
                <a:spcPts val="15"/>
              </a:spcBef>
              <a:buFont typeface="Calibri"/>
              <a:buChar char="▪"/>
            </a:pPr>
            <a:endParaRPr sz="1600" dirty="0">
              <a:solidFill>
                <a:schemeClr val="bg1"/>
              </a:solidFill>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600" b="1" dirty="0">
                <a:solidFill>
                  <a:schemeClr val="bg1"/>
                </a:solidFill>
                <a:latin typeface="+mn-lt"/>
                <a:cs typeface="Arial"/>
              </a:rPr>
              <a:t>Exploratory</a:t>
            </a:r>
            <a:r>
              <a:rPr sz="1600" b="1" spc="5" dirty="0">
                <a:solidFill>
                  <a:schemeClr val="bg1"/>
                </a:solidFill>
                <a:latin typeface="+mn-lt"/>
                <a:cs typeface="Arial"/>
              </a:rPr>
              <a:t> </a:t>
            </a:r>
            <a:r>
              <a:rPr sz="1600" b="1" dirty="0">
                <a:solidFill>
                  <a:schemeClr val="bg1"/>
                </a:solidFill>
                <a:latin typeface="+mn-lt"/>
                <a:cs typeface="Arial"/>
              </a:rPr>
              <a:t>Data</a:t>
            </a:r>
            <a:r>
              <a:rPr sz="1600" b="1" spc="5" dirty="0">
                <a:solidFill>
                  <a:schemeClr val="bg1"/>
                </a:solidFill>
                <a:latin typeface="+mn-lt"/>
                <a:cs typeface="Arial"/>
              </a:rPr>
              <a:t> </a:t>
            </a:r>
            <a:r>
              <a:rPr sz="1600" b="1" spc="-10" dirty="0">
                <a:solidFill>
                  <a:schemeClr val="bg1"/>
                </a:solidFill>
                <a:latin typeface="+mn-lt"/>
                <a:cs typeface="Arial"/>
              </a:rPr>
              <a:t>Analysis:</a:t>
            </a:r>
            <a:r>
              <a:rPr sz="1600" b="1" spc="-5" dirty="0">
                <a:solidFill>
                  <a:schemeClr val="bg1"/>
                </a:solidFill>
                <a:latin typeface="+mn-lt"/>
                <a:cs typeface="Arial"/>
              </a:rPr>
              <a:t> </a:t>
            </a:r>
            <a:r>
              <a:rPr sz="1600" spc="-5" dirty="0">
                <a:solidFill>
                  <a:schemeClr val="bg1"/>
                </a:solidFill>
                <a:latin typeface="+mn-lt"/>
                <a:cs typeface="Arial MT"/>
              </a:rPr>
              <a:t>Analyzing</a:t>
            </a:r>
            <a:r>
              <a:rPr sz="1600" dirty="0">
                <a:solidFill>
                  <a:schemeClr val="bg1"/>
                </a:solidFill>
                <a:latin typeface="+mn-lt"/>
                <a:cs typeface="Arial MT"/>
              </a:rPr>
              <a:t> the</a:t>
            </a:r>
            <a:r>
              <a:rPr sz="1600" spc="5" dirty="0">
                <a:solidFill>
                  <a:schemeClr val="bg1"/>
                </a:solidFill>
                <a:latin typeface="+mn-lt"/>
                <a:cs typeface="Arial MT"/>
              </a:rPr>
              <a:t> </a:t>
            </a:r>
            <a:r>
              <a:rPr sz="1600" spc="-5" dirty="0">
                <a:solidFill>
                  <a:schemeClr val="bg1"/>
                </a:solidFill>
                <a:latin typeface="+mn-lt"/>
                <a:cs typeface="Arial MT"/>
              </a:rPr>
              <a:t>data</a:t>
            </a:r>
            <a:r>
              <a:rPr sz="1600" dirty="0">
                <a:solidFill>
                  <a:schemeClr val="bg1"/>
                </a:solidFill>
                <a:latin typeface="+mn-lt"/>
                <a:cs typeface="Arial MT"/>
              </a:rPr>
              <a:t> </a:t>
            </a:r>
            <a:r>
              <a:rPr sz="1600" spc="-5" dirty="0">
                <a:solidFill>
                  <a:schemeClr val="bg1"/>
                </a:solidFill>
                <a:latin typeface="+mn-lt"/>
                <a:cs typeface="Arial MT"/>
              </a:rPr>
              <a:t>sets</a:t>
            </a:r>
            <a:r>
              <a:rPr sz="1600" dirty="0">
                <a:solidFill>
                  <a:schemeClr val="bg1"/>
                </a:solidFill>
                <a:latin typeface="+mn-lt"/>
                <a:cs typeface="Arial MT"/>
              </a:rPr>
              <a:t> to </a:t>
            </a:r>
            <a:r>
              <a:rPr sz="1600" spc="5" dirty="0">
                <a:solidFill>
                  <a:schemeClr val="bg1"/>
                </a:solidFill>
                <a:latin typeface="+mn-lt"/>
                <a:cs typeface="Arial MT"/>
              </a:rPr>
              <a:t> </a:t>
            </a:r>
            <a:r>
              <a:rPr sz="1600" dirty="0">
                <a:solidFill>
                  <a:schemeClr val="bg1"/>
                </a:solidFill>
                <a:latin typeface="+mn-lt"/>
                <a:cs typeface="Arial MT"/>
              </a:rPr>
              <a:t>summarize their </a:t>
            </a:r>
            <a:r>
              <a:rPr sz="1600" spc="-5" dirty="0">
                <a:solidFill>
                  <a:schemeClr val="bg1"/>
                </a:solidFill>
                <a:latin typeface="+mn-lt"/>
                <a:cs typeface="Arial MT"/>
              </a:rPr>
              <a:t>main characteristics using statistical graphics </a:t>
            </a:r>
            <a:r>
              <a:rPr sz="1600" dirty="0">
                <a:solidFill>
                  <a:schemeClr val="bg1"/>
                </a:solidFill>
                <a:latin typeface="+mn-lt"/>
                <a:cs typeface="Arial MT"/>
              </a:rPr>
              <a:t> and</a:t>
            </a:r>
            <a:r>
              <a:rPr sz="1600" spc="-5" dirty="0">
                <a:solidFill>
                  <a:schemeClr val="bg1"/>
                </a:solidFill>
                <a:latin typeface="+mn-lt"/>
                <a:cs typeface="Arial MT"/>
              </a:rPr>
              <a:t> </a:t>
            </a:r>
            <a:r>
              <a:rPr sz="1600" dirty="0">
                <a:solidFill>
                  <a:schemeClr val="bg1"/>
                </a:solidFill>
                <a:latin typeface="+mn-lt"/>
                <a:cs typeface="Arial MT"/>
              </a:rPr>
              <a:t>data</a:t>
            </a:r>
            <a:r>
              <a:rPr sz="1600" spc="-20" dirty="0">
                <a:solidFill>
                  <a:schemeClr val="bg1"/>
                </a:solidFill>
                <a:latin typeface="+mn-lt"/>
                <a:cs typeface="Arial MT"/>
              </a:rPr>
              <a:t> </a:t>
            </a:r>
            <a:r>
              <a:rPr sz="1600" spc="-5" dirty="0">
                <a:solidFill>
                  <a:schemeClr val="bg1"/>
                </a:solidFill>
                <a:latin typeface="+mn-lt"/>
                <a:cs typeface="Arial MT"/>
              </a:rPr>
              <a:t>visualizations </a:t>
            </a:r>
            <a:r>
              <a:rPr sz="1600" dirty="0">
                <a:solidFill>
                  <a:schemeClr val="bg1"/>
                </a:solidFill>
                <a:latin typeface="+mn-lt"/>
                <a:cs typeface="Arial MT"/>
              </a:rPr>
              <a:t>method.</a:t>
            </a:r>
          </a:p>
        </p:txBody>
      </p:sp>
      <p:sp>
        <p:nvSpPr>
          <p:cNvPr id="6" name="object 6"/>
          <p:cNvSpPr txBox="1">
            <a:spLocks noGrp="1"/>
          </p:cNvSpPr>
          <p:nvPr>
            <p:ph type="title"/>
          </p:nvPr>
        </p:nvSpPr>
        <p:spPr>
          <a:xfrm>
            <a:off x="1037339" y="245771"/>
            <a:ext cx="3256279" cy="391795"/>
          </a:xfrm>
          <a:prstGeom prst="rect">
            <a:avLst/>
          </a:prstGeom>
        </p:spPr>
        <p:txBody>
          <a:bodyPr vert="horz" wrap="square" lIns="0" tIns="12700" rIns="0" bIns="0" rtlCol="0">
            <a:spAutoFit/>
          </a:bodyPr>
          <a:lstStyle/>
          <a:p>
            <a:pPr marL="12700">
              <a:lnSpc>
                <a:spcPct val="100000"/>
              </a:lnSpc>
              <a:spcBef>
                <a:spcPts val="100"/>
              </a:spcBef>
            </a:pPr>
            <a:r>
              <a:rPr sz="2400" b="1" u="sng" dirty="0">
                <a:solidFill>
                  <a:srgbClr val="C00000"/>
                </a:solidFill>
                <a:latin typeface="+mn-lt"/>
              </a:rPr>
              <a:t>Dataset Preparation</a:t>
            </a:r>
            <a:endParaRPr sz="2400" b="1" u="sng" dirty="0">
              <a:latin typeface="+mn-lt"/>
            </a:endParaRPr>
          </a:p>
        </p:txBody>
      </p:sp>
      <p:sp>
        <p:nvSpPr>
          <p:cNvPr id="9" name="object 13">
            <a:extLst>
              <a:ext uri="{FF2B5EF4-FFF2-40B4-BE49-F238E27FC236}">
                <a16:creationId xmlns:a16="http://schemas.microsoft.com/office/drawing/2014/main" id="{D8E70337-72E4-0C50-EDE6-D976AFE7CFC6}"/>
              </a:ext>
            </a:extLst>
          </p:cNvPr>
          <p:cNvSpPr/>
          <p:nvPr/>
        </p:nvSpPr>
        <p:spPr>
          <a:xfrm>
            <a:off x="449196" y="188533"/>
            <a:ext cx="513258" cy="50627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985" y="829626"/>
            <a:ext cx="8869648" cy="4211409"/>
          </a:xfrm>
          <a:prstGeom prst="rect">
            <a:avLst/>
          </a:prstGeom>
        </p:spPr>
        <p:txBody>
          <a:bodyPr vert="horz" wrap="square" lIns="0" tIns="12700" rIns="0" bIns="0" rtlCol="0">
            <a:spAutoFit/>
          </a:bodyPr>
          <a:lstStyle/>
          <a:p>
            <a:pPr marL="12700" marR="20955">
              <a:lnSpc>
                <a:spcPct val="100000"/>
              </a:lnSpc>
              <a:spcBef>
                <a:spcPts val="100"/>
              </a:spcBef>
            </a:pPr>
            <a:r>
              <a:rPr lang="en-US" sz="1600" b="1" cap="none" dirty="0">
                <a:solidFill>
                  <a:schemeClr val="bg1"/>
                </a:solidFill>
                <a:latin typeface="+mn-lt"/>
                <a:cs typeface="Verdana"/>
              </a:rPr>
              <a:t>1.APP :   </a:t>
            </a:r>
            <a:r>
              <a:rPr lang="en-US" sz="1600" dirty="0">
                <a:solidFill>
                  <a:schemeClr val="bg1"/>
                </a:solidFill>
                <a:latin typeface="+mn-lt"/>
                <a:cs typeface="Verdana"/>
              </a:rPr>
              <a:t>T</a:t>
            </a:r>
            <a:r>
              <a:rPr lang="en-US" sz="1600" b="0" cap="none" dirty="0" smtClean="0">
                <a:solidFill>
                  <a:schemeClr val="bg1"/>
                </a:solidFill>
                <a:latin typeface="+mn-lt"/>
                <a:cs typeface="Verdana"/>
              </a:rPr>
              <a:t>his </a:t>
            </a:r>
            <a:r>
              <a:rPr lang="en-US" sz="1600" b="0" cap="none" dirty="0">
                <a:solidFill>
                  <a:schemeClr val="bg1"/>
                </a:solidFill>
                <a:latin typeface="+mn-lt"/>
                <a:cs typeface="Verdana"/>
              </a:rPr>
              <a:t>column contains the name of the app for each observation</a:t>
            </a:r>
            <a:r>
              <a:rPr lang="en-US" sz="1600" b="0" cap="none" dirty="0" smtClean="0">
                <a:solidFill>
                  <a:schemeClr val="bg1"/>
                </a:solidFill>
                <a:latin typeface="+mn-lt"/>
                <a:cs typeface="Verdana"/>
              </a:rPr>
              <a:t>.</a:t>
            </a:r>
            <a:br>
              <a:rPr lang="en-US" sz="1600" b="0" cap="none" dirty="0" smtClean="0">
                <a:solidFill>
                  <a:schemeClr val="bg1"/>
                </a:solidFill>
                <a:latin typeface="+mn-lt"/>
                <a:cs typeface="Verdana"/>
              </a:rPr>
            </a:br>
            <a:r>
              <a:rPr lang="en-US" sz="1600" cap="none" dirty="0">
                <a:solidFill>
                  <a:schemeClr val="bg1"/>
                </a:solidFill>
                <a:latin typeface="+mn-lt"/>
                <a:cs typeface="Verdana"/>
              </a:rPr>
              <a:t/>
            </a:r>
            <a:br>
              <a:rPr lang="en-US" sz="1600" cap="none" dirty="0">
                <a:solidFill>
                  <a:schemeClr val="bg1"/>
                </a:solidFill>
                <a:latin typeface="+mn-lt"/>
                <a:cs typeface="Verdana"/>
              </a:rPr>
            </a:br>
            <a:r>
              <a:rPr lang="en-US" sz="1600" b="1" cap="none" dirty="0">
                <a:solidFill>
                  <a:schemeClr val="bg1"/>
                </a:solidFill>
                <a:latin typeface="+mn-lt"/>
                <a:cs typeface="Verdana"/>
              </a:rPr>
              <a:t>2.</a:t>
            </a:r>
            <a:r>
              <a:rPr lang="en-US" sz="1600" b="1" cap="none" dirty="0">
                <a:solidFill>
                  <a:schemeClr val="bg1"/>
                </a:solidFill>
                <a:latin typeface="+mn-lt"/>
                <a:ea typeface="Verdana" panose="020B0604030504040204" pitchFamily="34" charset="0"/>
              </a:rPr>
              <a:t>CATEGORY :</a:t>
            </a:r>
            <a:r>
              <a:rPr lang="en-US" sz="1600" cap="none" dirty="0">
                <a:solidFill>
                  <a:schemeClr val="bg1"/>
                </a:solidFill>
                <a:latin typeface="+mn-lt"/>
                <a:ea typeface="Verdana" panose="020B0604030504040204" pitchFamily="34" charset="0"/>
              </a:rPr>
              <a:t>  </a:t>
            </a:r>
            <a:r>
              <a:rPr lang="en-US" sz="1600" cap="none" dirty="0" smtClean="0">
                <a:solidFill>
                  <a:schemeClr val="bg1"/>
                </a:solidFill>
                <a:latin typeface="+mn-lt"/>
                <a:ea typeface="Verdana" panose="020B0604030504040204" pitchFamily="34" charset="0"/>
              </a:rPr>
              <a:t>This </a:t>
            </a:r>
            <a:r>
              <a:rPr lang="en-US" sz="1600" cap="none" dirty="0">
                <a:solidFill>
                  <a:schemeClr val="bg1"/>
                </a:solidFill>
                <a:latin typeface="+mn-lt"/>
                <a:ea typeface="Verdana" panose="020B0604030504040204" pitchFamily="34" charset="0"/>
              </a:rPr>
              <a:t>column contains category to which the app belongs</a:t>
            </a:r>
            <a:r>
              <a:rPr lang="en-US" sz="1600" cap="none" dirty="0" smtClean="0">
                <a:solidFill>
                  <a:schemeClr val="bg1"/>
                </a:solidFill>
                <a:latin typeface="+mn-lt"/>
                <a:ea typeface="Verdana" panose="020B0604030504040204" pitchFamily="34" charset="0"/>
              </a:rPr>
              <a:t>.</a:t>
            </a:r>
            <a:br>
              <a:rPr lang="en-US" sz="1600" cap="none" dirty="0" smtClean="0">
                <a:solidFill>
                  <a:schemeClr val="bg1"/>
                </a:solidFill>
                <a:latin typeface="+mn-lt"/>
                <a:ea typeface="Verdana" panose="020B0604030504040204" pitchFamily="34" charset="0"/>
              </a:rPr>
            </a:br>
            <a:r>
              <a:rPr lang="en-US" sz="1600" cap="none" dirty="0">
                <a:solidFill>
                  <a:schemeClr val="bg1"/>
                </a:solidFill>
                <a:latin typeface="+mn-lt"/>
                <a:ea typeface="Verdana" panose="020B0604030504040204" pitchFamily="34" charset="0"/>
              </a:rPr>
              <a:t/>
            </a:r>
            <a:br>
              <a:rPr lang="en-US" sz="1600" cap="none" dirty="0">
                <a:solidFill>
                  <a:schemeClr val="bg1"/>
                </a:solidFill>
                <a:latin typeface="+mn-lt"/>
                <a:ea typeface="Verdana" panose="020B0604030504040204" pitchFamily="34" charset="0"/>
              </a:rPr>
            </a:br>
            <a:r>
              <a:rPr lang="en-US" sz="1600" b="1" cap="none" dirty="0">
                <a:solidFill>
                  <a:schemeClr val="bg1"/>
                </a:solidFill>
                <a:latin typeface="+mn-lt"/>
                <a:ea typeface="Verdana" panose="020B0604030504040204" pitchFamily="34" charset="0"/>
              </a:rPr>
              <a:t>3.RATING :   </a:t>
            </a:r>
            <a:r>
              <a:rPr lang="en-US" sz="1600" dirty="0">
                <a:solidFill>
                  <a:schemeClr val="bg1"/>
                </a:solidFill>
                <a:latin typeface="+mn-lt"/>
                <a:ea typeface="Verdana" panose="020B0604030504040204" pitchFamily="34" charset="0"/>
              </a:rPr>
              <a:t>T</a:t>
            </a:r>
            <a:r>
              <a:rPr lang="en-US" sz="1600" cap="none" dirty="0" smtClean="0">
                <a:solidFill>
                  <a:schemeClr val="bg1"/>
                </a:solidFill>
                <a:latin typeface="+mn-lt"/>
                <a:ea typeface="Verdana" panose="020B0604030504040204" pitchFamily="34" charset="0"/>
              </a:rPr>
              <a:t>his </a:t>
            </a:r>
            <a:r>
              <a:rPr lang="en-US" sz="1600" cap="none" dirty="0">
                <a:solidFill>
                  <a:schemeClr val="bg1"/>
                </a:solidFill>
                <a:latin typeface="+mn-lt"/>
                <a:ea typeface="Verdana" panose="020B0604030504040204" pitchFamily="34" charset="0"/>
              </a:rPr>
              <a:t>column contains the average rating for the app. </a:t>
            </a:r>
            <a:r>
              <a:rPr lang="en-US" sz="1600" cap="none" dirty="0" smtClean="0">
                <a:solidFill>
                  <a:schemeClr val="bg1"/>
                </a:solidFill>
                <a:latin typeface="+mn-lt"/>
                <a:ea typeface="Verdana" panose="020B0604030504040204" pitchFamily="34" charset="0"/>
              </a:rPr>
              <a:t/>
            </a:r>
            <a:br>
              <a:rPr lang="en-US" sz="1600" cap="none" dirty="0" smtClean="0">
                <a:solidFill>
                  <a:schemeClr val="bg1"/>
                </a:solidFill>
                <a:latin typeface="+mn-lt"/>
                <a:ea typeface="Verdana" panose="020B0604030504040204" pitchFamily="34" charset="0"/>
              </a:rPr>
            </a:br>
            <a:r>
              <a:rPr lang="en-US" sz="1600" cap="none" dirty="0">
                <a:solidFill>
                  <a:schemeClr val="bg1"/>
                </a:solidFill>
                <a:latin typeface="+mn-lt"/>
                <a:ea typeface="Verdana" panose="020B0604030504040204" pitchFamily="34" charset="0"/>
              </a:rPr>
              <a:t/>
            </a:r>
            <a:br>
              <a:rPr lang="en-US" sz="1600" cap="none" dirty="0">
                <a:solidFill>
                  <a:schemeClr val="bg1"/>
                </a:solidFill>
                <a:latin typeface="+mn-lt"/>
                <a:ea typeface="Verdana" panose="020B0604030504040204" pitchFamily="34" charset="0"/>
              </a:rPr>
            </a:br>
            <a:r>
              <a:rPr lang="en-US" sz="1600" b="1" cap="none" dirty="0">
                <a:solidFill>
                  <a:schemeClr val="bg1"/>
                </a:solidFill>
                <a:latin typeface="+mn-lt"/>
                <a:ea typeface="Verdana" panose="020B0604030504040204" pitchFamily="34" charset="0"/>
              </a:rPr>
              <a:t>4.REVIEWS :  </a:t>
            </a:r>
            <a:r>
              <a:rPr lang="en-US" sz="1600" dirty="0">
                <a:solidFill>
                  <a:schemeClr val="bg1"/>
                </a:solidFill>
                <a:latin typeface="+mn-lt"/>
                <a:ea typeface="Verdana" panose="020B0604030504040204" pitchFamily="34" charset="0"/>
              </a:rPr>
              <a:t>T</a:t>
            </a:r>
            <a:r>
              <a:rPr lang="en-US" sz="1600" cap="none" dirty="0" smtClean="0">
                <a:solidFill>
                  <a:schemeClr val="bg1"/>
                </a:solidFill>
                <a:latin typeface="+mn-lt"/>
                <a:ea typeface="Verdana" panose="020B0604030504040204" pitchFamily="34" charset="0"/>
              </a:rPr>
              <a:t>his </a:t>
            </a:r>
            <a:r>
              <a:rPr lang="en-US" sz="1600" cap="none" dirty="0">
                <a:solidFill>
                  <a:schemeClr val="bg1"/>
                </a:solidFill>
                <a:latin typeface="+mn-lt"/>
                <a:ea typeface="Verdana" panose="020B0604030504040204" pitchFamily="34" charset="0"/>
              </a:rPr>
              <a:t>column contains the number of reviews that the app has  received on the play 	store</a:t>
            </a:r>
            <a:r>
              <a:rPr lang="en-US" sz="1600" cap="none" dirty="0" smtClean="0">
                <a:solidFill>
                  <a:schemeClr val="bg1"/>
                </a:solidFill>
                <a:latin typeface="+mn-lt"/>
                <a:ea typeface="Verdana" panose="020B0604030504040204" pitchFamily="34" charset="0"/>
              </a:rPr>
              <a:t>.</a:t>
            </a:r>
            <a:br>
              <a:rPr lang="en-US" sz="1600" cap="none" dirty="0" smtClean="0">
                <a:solidFill>
                  <a:schemeClr val="bg1"/>
                </a:solidFill>
                <a:latin typeface="+mn-lt"/>
                <a:ea typeface="Verdana" panose="020B0604030504040204" pitchFamily="34" charset="0"/>
              </a:rPr>
            </a:br>
            <a:r>
              <a:rPr lang="en-US" sz="1600" cap="none" dirty="0">
                <a:solidFill>
                  <a:schemeClr val="bg1"/>
                </a:solidFill>
                <a:latin typeface="+mn-lt"/>
                <a:ea typeface="Verdana" panose="020B0604030504040204" pitchFamily="34" charset="0"/>
              </a:rPr>
              <a:t/>
            </a:r>
            <a:br>
              <a:rPr lang="en-US" sz="1600" cap="none" dirty="0">
                <a:solidFill>
                  <a:schemeClr val="bg1"/>
                </a:solidFill>
                <a:latin typeface="+mn-lt"/>
                <a:ea typeface="Verdana" panose="020B0604030504040204" pitchFamily="34" charset="0"/>
              </a:rPr>
            </a:br>
            <a:r>
              <a:rPr lang="en-US" sz="1600" b="1" cap="none" dirty="0">
                <a:solidFill>
                  <a:schemeClr val="bg1"/>
                </a:solidFill>
                <a:latin typeface="+mn-lt"/>
                <a:ea typeface="Verdana" panose="020B0604030504040204" pitchFamily="34" charset="0"/>
              </a:rPr>
              <a:t>5.SIZE :  	</a:t>
            </a:r>
            <a:r>
              <a:rPr lang="en-US" sz="1600" dirty="0">
                <a:solidFill>
                  <a:schemeClr val="bg1"/>
                </a:solidFill>
                <a:latin typeface="+mn-lt"/>
                <a:ea typeface="Verdana" panose="020B0604030504040204" pitchFamily="34" charset="0"/>
              </a:rPr>
              <a:t>T</a:t>
            </a:r>
            <a:r>
              <a:rPr lang="en-US" sz="1600" cap="none" dirty="0" smtClean="0">
                <a:solidFill>
                  <a:schemeClr val="bg1"/>
                </a:solidFill>
                <a:latin typeface="+mn-lt"/>
                <a:ea typeface="Verdana" panose="020B0604030504040204" pitchFamily="34" charset="0"/>
              </a:rPr>
              <a:t>his </a:t>
            </a:r>
            <a:r>
              <a:rPr lang="en-US" sz="1600" cap="none" dirty="0">
                <a:solidFill>
                  <a:schemeClr val="bg1"/>
                </a:solidFill>
                <a:latin typeface="+mn-lt"/>
                <a:ea typeface="Verdana" panose="020B0604030504040204" pitchFamily="34" charset="0"/>
              </a:rPr>
              <a:t>column contains the amount of memory the app occupies on the device</a:t>
            </a:r>
            <a:r>
              <a:rPr lang="en-US" sz="1600" cap="none" dirty="0" smtClean="0">
                <a:solidFill>
                  <a:schemeClr val="bg1"/>
                </a:solidFill>
                <a:latin typeface="+mn-lt"/>
                <a:ea typeface="Verdana" panose="020B0604030504040204" pitchFamily="34" charset="0"/>
              </a:rPr>
              <a:t>.</a:t>
            </a:r>
            <a:br>
              <a:rPr lang="en-US" sz="1600" cap="none" dirty="0" smtClean="0">
                <a:solidFill>
                  <a:schemeClr val="bg1"/>
                </a:solidFill>
                <a:latin typeface="+mn-lt"/>
                <a:ea typeface="Verdana" panose="020B0604030504040204" pitchFamily="34" charset="0"/>
              </a:rPr>
            </a:br>
            <a:r>
              <a:rPr lang="en-US" sz="1600" cap="none" dirty="0">
                <a:solidFill>
                  <a:schemeClr val="bg1"/>
                </a:solidFill>
                <a:latin typeface="+mn-lt"/>
                <a:ea typeface="Verdana" panose="020B0604030504040204" pitchFamily="34" charset="0"/>
              </a:rPr>
              <a:t/>
            </a:r>
            <a:br>
              <a:rPr lang="en-US" sz="1600" cap="none" dirty="0">
                <a:solidFill>
                  <a:schemeClr val="bg1"/>
                </a:solidFill>
                <a:latin typeface="+mn-lt"/>
                <a:ea typeface="Verdana" panose="020B0604030504040204" pitchFamily="34" charset="0"/>
              </a:rPr>
            </a:br>
            <a:r>
              <a:rPr lang="en-US" sz="1600" b="1" cap="none" dirty="0">
                <a:solidFill>
                  <a:schemeClr val="bg1"/>
                </a:solidFill>
                <a:latin typeface="+mn-lt"/>
                <a:ea typeface="Verdana" panose="020B0604030504040204" pitchFamily="34" charset="0"/>
              </a:rPr>
              <a:t>6.INSTALLS :  </a:t>
            </a:r>
            <a:r>
              <a:rPr lang="en-US" sz="1600" dirty="0">
                <a:solidFill>
                  <a:schemeClr val="bg1"/>
                </a:solidFill>
                <a:latin typeface="+mn-lt"/>
                <a:ea typeface="Verdana" panose="020B0604030504040204" pitchFamily="34" charset="0"/>
              </a:rPr>
              <a:t>T</a:t>
            </a:r>
            <a:r>
              <a:rPr lang="en-US" sz="1600" cap="none" dirty="0" smtClean="0">
                <a:solidFill>
                  <a:schemeClr val="bg1"/>
                </a:solidFill>
                <a:latin typeface="+mn-lt"/>
                <a:ea typeface="Verdana" panose="020B0604030504040204" pitchFamily="34" charset="0"/>
              </a:rPr>
              <a:t>his </a:t>
            </a:r>
            <a:r>
              <a:rPr lang="en-US" sz="1600" cap="none" dirty="0">
                <a:solidFill>
                  <a:schemeClr val="bg1"/>
                </a:solidFill>
                <a:latin typeface="+mn-lt"/>
                <a:ea typeface="Verdana" panose="020B0604030504040204" pitchFamily="34" charset="0"/>
              </a:rPr>
              <a:t>column contains the number of times that the app has been</a:t>
            </a:r>
            <a:r>
              <a:rPr lang="en-US" sz="1600" dirty="0">
                <a:solidFill>
                  <a:schemeClr val="bg1"/>
                </a:solidFill>
                <a:latin typeface="+mn-lt"/>
                <a:ea typeface="Verdana" panose="020B0604030504040204" pitchFamily="34" charset="0"/>
              </a:rPr>
              <a:t> </a:t>
            </a:r>
            <a:r>
              <a:rPr lang="en-US" sz="1600" cap="none" dirty="0">
                <a:solidFill>
                  <a:schemeClr val="bg1"/>
                </a:solidFill>
                <a:latin typeface="+mn-lt"/>
                <a:ea typeface="Verdana" panose="020B0604030504040204" pitchFamily="34" charset="0"/>
              </a:rPr>
              <a:t>downloaded and 	installed from the play store</a:t>
            </a:r>
            <a:r>
              <a:rPr lang="en-US" sz="1600" cap="none" dirty="0" smtClean="0">
                <a:solidFill>
                  <a:schemeClr val="bg1"/>
                </a:solidFill>
                <a:latin typeface="+mn-lt"/>
                <a:ea typeface="Verdana" panose="020B0604030504040204" pitchFamily="34" charset="0"/>
              </a:rPr>
              <a:t>.</a:t>
            </a:r>
            <a:br>
              <a:rPr lang="en-US" sz="1600" cap="none" dirty="0" smtClean="0">
                <a:solidFill>
                  <a:schemeClr val="bg1"/>
                </a:solidFill>
                <a:latin typeface="+mn-lt"/>
                <a:ea typeface="Verdana" panose="020B0604030504040204" pitchFamily="34" charset="0"/>
              </a:rPr>
            </a:br>
            <a:r>
              <a:rPr lang="en-US" sz="1600" cap="none" dirty="0">
                <a:solidFill>
                  <a:schemeClr val="bg1"/>
                </a:solidFill>
                <a:latin typeface="+mn-lt"/>
                <a:ea typeface="Verdana" panose="020B0604030504040204" pitchFamily="34" charset="0"/>
              </a:rPr>
              <a:t/>
            </a:r>
            <a:br>
              <a:rPr lang="en-US" sz="1600" cap="none" dirty="0">
                <a:solidFill>
                  <a:schemeClr val="bg1"/>
                </a:solidFill>
                <a:latin typeface="+mn-lt"/>
                <a:ea typeface="Verdana" panose="020B0604030504040204" pitchFamily="34" charset="0"/>
              </a:rPr>
            </a:br>
            <a:r>
              <a:rPr lang="en-US" sz="1600" b="1" cap="none" dirty="0">
                <a:solidFill>
                  <a:schemeClr val="bg1"/>
                </a:solidFill>
                <a:latin typeface="+mn-lt"/>
                <a:ea typeface="Verdana" panose="020B0604030504040204" pitchFamily="34" charset="0"/>
              </a:rPr>
              <a:t>7.TYPE :  </a:t>
            </a:r>
            <a:r>
              <a:rPr lang="en-US" sz="1600" dirty="0">
                <a:solidFill>
                  <a:schemeClr val="bg1"/>
                </a:solidFill>
                <a:latin typeface="+mn-lt"/>
                <a:ea typeface="Verdana" panose="020B0604030504040204" pitchFamily="34" charset="0"/>
              </a:rPr>
              <a:t>T</a:t>
            </a:r>
            <a:r>
              <a:rPr lang="en-US" sz="1600" cap="none" dirty="0" smtClean="0">
                <a:solidFill>
                  <a:schemeClr val="bg1"/>
                </a:solidFill>
                <a:latin typeface="+mn-lt"/>
                <a:ea typeface="Verdana" panose="020B0604030504040204" pitchFamily="34" charset="0"/>
              </a:rPr>
              <a:t>his </a:t>
            </a:r>
            <a:r>
              <a:rPr lang="en-US" sz="1600" cap="none" dirty="0">
                <a:solidFill>
                  <a:schemeClr val="bg1"/>
                </a:solidFill>
                <a:latin typeface="+mn-lt"/>
                <a:ea typeface="Verdana" panose="020B0604030504040204" pitchFamily="34" charset="0"/>
              </a:rPr>
              <a:t>column contains the information whether the app is free or paid.</a:t>
            </a:r>
            <a:br>
              <a:rPr lang="en-US" sz="1600" cap="none" dirty="0">
                <a:solidFill>
                  <a:schemeClr val="bg1"/>
                </a:solidFill>
                <a:latin typeface="+mn-lt"/>
                <a:ea typeface="Verdana" panose="020B0604030504040204" pitchFamily="34" charset="0"/>
              </a:rPr>
            </a:br>
            <a:r>
              <a:rPr lang="en-US" sz="1600" cap="none" dirty="0">
                <a:solidFill>
                  <a:schemeClr val="bg1"/>
                </a:solidFill>
                <a:latin typeface="+mn-lt"/>
                <a:cs typeface="Verdana"/>
              </a:rPr>
              <a:t/>
            </a:r>
            <a:br>
              <a:rPr lang="en-US" sz="1600" cap="none" dirty="0">
                <a:solidFill>
                  <a:schemeClr val="bg1"/>
                </a:solidFill>
                <a:latin typeface="+mn-lt"/>
                <a:cs typeface="Verdana"/>
              </a:rPr>
            </a:br>
            <a:endParaRPr lang="en-US" sz="1600" cap="none" dirty="0">
              <a:solidFill>
                <a:schemeClr val="bg1"/>
              </a:solidFill>
              <a:latin typeface="+mn-lt"/>
              <a:cs typeface="Verdana"/>
            </a:endParaRPr>
          </a:p>
        </p:txBody>
      </p:sp>
      <p:sp>
        <p:nvSpPr>
          <p:cNvPr id="4" name="object 4"/>
          <p:cNvSpPr txBox="1"/>
          <p:nvPr/>
        </p:nvSpPr>
        <p:spPr>
          <a:xfrm>
            <a:off x="1187793" y="0"/>
            <a:ext cx="5048973" cy="382156"/>
          </a:xfrm>
          <a:prstGeom prst="rect">
            <a:avLst/>
          </a:prstGeom>
        </p:spPr>
        <p:txBody>
          <a:bodyPr vert="horz" wrap="square" lIns="0" tIns="12700" rIns="0" bIns="0" rtlCol="0">
            <a:spAutoFit/>
          </a:bodyPr>
          <a:lstStyle/>
          <a:p>
            <a:pPr marL="12700">
              <a:lnSpc>
                <a:spcPct val="100000"/>
              </a:lnSpc>
              <a:spcBef>
                <a:spcPts val="100"/>
              </a:spcBef>
            </a:pPr>
            <a:r>
              <a:rPr lang="en-US" sz="2400" b="1" u="sng" spc="-85" dirty="0">
                <a:solidFill>
                  <a:srgbClr val="C00000"/>
                </a:solidFill>
              </a:rPr>
              <a:t>Attr</a:t>
            </a:r>
            <a:r>
              <a:rPr lang="en-US" sz="2400" b="1" u="sng" spc="-65" dirty="0">
                <a:solidFill>
                  <a:srgbClr val="C00000"/>
                </a:solidFill>
              </a:rPr>
              <a:t>i</a:t>
            </a:r>
            <a:r>
              <a:rPr lang="en-US" sz="2400" b="1" u="sng" spc="-55" dirty="0">
                <a:solidFill>
                  <a:srgbClr val="C00000"/>
                </a:solidFill>
              </a:rPr>
              <a:t>but</a:t>
            </a:r>
            <a:r>
              <a:rPr lang="en-US" sz="2400" b="1" u="sng" spc="-70" dirty="0">
                <a:solidFill>
                  <a:srgbClr val="C00000"/>
                </a:solidFill>
              </a:rPr>
              <a:t>e</a:t>
            </a:r>
            <a:r>
              <a:rPr lang="en-US" sz="2400" b="1" u="sng" spc="-150" dirty="0">
                <a:solidFill>
                  <a:srgbClr val="C00000"/>
                </a:solidFill>
              </a:rPr>
              <a:t>s</a:t>
            </a:r>
            <a:r>
              <a:rPr lang="en-US" sz="2400" b="1" u="sng" spc="-120" dirty="0">
                <a:solidFill>
                  <a:srgbClr val="C00000"/>
                </a:solidFill>
              </a:rPr>
              <a:t> </a:t>
            </a:r>
            <a:r>
              <a:rPr lang="en-US" sz="2400" b="1" u="sng" spc="-75" dirty="0">
                <a:solidFill>
                  <a:srgbClr val="C00000"/>
                </a:solidFill>
              </a:rPr>
              <a:t>in</a:t>
            </a:r>
            <a:r>
              <a:rPr lang="en-US" sz="2400" b="1" u="sng" spc="-145" dirty="0">
                <a:solidFill>
                  <a:srgbClr val="C00000"/>
                </a:solidFill>
              </a:rPr>
              <a:t> </a:t>
            </a:r>
            <a:r>
              <a:rPr lang="en-US" sz="2400" b="1" u="sng" spc="-75" dirty="0">
                <a:solidFill>
                  <a:srgbClr val="C00000"/>
                </a:solidFill>
              </a:rPr>
              <a:t>Google</a:t>
            </a:r>
            <a:r>
              <a:rPr lang="en-US" sz="2400" b="1" u="sng" spc="-145" dirty="0">
                <a:solidFill>
                  <a:srgbClr val="C00000"/>
                </a:solidFill>
              </a:rPr>
              <a:t> </a:t>
            </a:r>
            <a:r>
              <a:rPr lang="en-US" sz="2400" b="1" u="sng" spc="-70" dirty="0">
                <a:solidFill>
                  <a:srgbClr val="C00000"/>
                </a:solidFill>
              </a:rPr>
              <a:t>P</a:t>
            </a:r>
            <a:r>
              <a:rPr lang="en-US" sz="2400" b="1" u="sng" spc="-45" dirty="0">
                <a:solidFill>
                  <a:srgbClr val="C00000"/>
                </a:solidFill>
              </a:rPr>
              <a:t>l</a:t>
            </a:r>
            <a:r>
              <a:rPr lang="en-US" sz="2400" b="1" u="sng" spc="-125" dirty="0">
                <a:solidFill>
                  <a:srgbClr val="C00000"/>
                </a:solidFill>
              </a:rPr>
              <a:t>ay</a:t>
            </a:r>
            <a:r>
              <a:rPr lang="en-US" sz="2400" b="1" u="sng" spc="-145" dirty="0">
                <a:solidFill>
                  <a:srgbClr val="C00000"/>
                </a:solidFill>
              </a:rPr>
              <a:t> </a:t>
            </a:r>
            <a:r>
              <a:rPr lang="en-US" sz="2400" b="1" u="sng" spc="-105" dirty="0">
                <a:solidFill>
                  <a:srgbClr val="C00000"/>
                </a:solidFill>
              </a:rPr>
              <a:t>store</a:t>
            </a:r>
            <a:r>
              <a:rPr lang="en-US" sz="2400" b="1" u="sng" spc="-130" dirty="0">
                <a:solidFill>
                  <a:srgbClr val="C00000"/>
                </a:solidFill>
              </a:rPr>
              <a:t> </a:t>
            </a:r>
            <a:r>
              <a:rPr lang="en-US" sz="2400" b="1" u="sng" spc="-70" dirty="0">
                <a:solidFill>
                  <a:srgbClr val="C00000"/>
                </a:solidFill>
              </a:rPr>
              <a:t>Da</a:t>
            </a:r>
            <a:r>
              <a:rPr lang="en-US" sz="2400" b="1" u="sng" spc="-55" dirty="0">
                <a:solidFill>
                  <a:srgbClr val="C00000"/>
                </a:solidFill>
              </a:rPr>
              <a:t>t</a:t>
            </a:r>
            <a:r>
              <a:rPr lang="en-US" sz="2400" b="1" u="sng" spc="-125" dirty="0">
                <a:solidFill>
                  <a:srgbClr val="C00000"/>
                </a:solidFill>
              </a:rPr>
              <a:t>a</a:t>
            </a:r>
            <a:endParaRPr sz="2400" b="1" u="sng" dirty="0">
              <a:latin typeface="Verdana"/>
              <a:cs typeface="Verdana"/>
            </a:endParaRPr>
          </a:p>
        </p:txBody>
      </p:sp>
      <p:sp>
        <p:nvSpPr>
          <p:cNvPr id="8" name="object 13">
            <a:extLst>
              <a:ext uri="{FF2B5EF4-FFF2-40B4-BE49-F238E27FC236}">
                <a16:creationId xmlns:a16="http://schemas.microsoft.com/office/drawing/2014/main" id="{0E30E392-2CE7-84FB-E2D1-A16E10502ED8}"/>
              </a:ext>
            </a:extLst>
          </p:cNvPr>
          <p:cNvSpPr/>
          <p:nvPr/>
        </p:nvSpPr>
        <p:spPr>
          <a:xfrm>
            <a:off x="621628" y="5300"/>
            <a:ext cx="513258" cy="506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1700" y="270344"/>
            <a:ext cx="8520600" cy="4873156"/>
          </a:xfrm>
        </p:spPr>
        <p:txBody>
          <a:bodyPr/>
          <a:lstStyle/>
          <a:p>
            <a:r>
              <a:rPr lang="en-US" sz="1600" b="1" dirty="0" smtClean="0">
                <a:solidFill>
                  <a:schemeClr val="bg1"/>
                </a:solidFill>
                <a:latin typeface="+mn-lt"/>
                <a:ea typeface="Verdana" panose="020B0604030504040204" pitchFamily="34" charset="0"/>
              </a:rPr>
              <a:t>8.PRICE: </a:t>
            </a:r>
            <a:r>
              <a:rPr lang="en-US" sz="1600" dirty="0">
                <a:solidFill>
                  <a:schemeClr val="bg1"/>
                </a:solidFill>
                <a:ea typeface="Verdana" panose="020B0604030504040204" pitchFamily="34" charset="0"/>
              </a:rPr>
              <a:t>I</a:t>
            </a:r>
            <a:r>
              <a:rPr lang="en-US" sz="1600" dirty="0" smtClean="0">
                <a:solidFill>
                  <a:schemeClr val="bg1"/>
                </a:solidFill>
                <a:ea typeface="Verdana" panose="020B0604030504040204" pitchFamily="34" charset="0"/>
              </a:rPr>
              <a:t>f </a:t>
            </a:r>
            <a:r>
              <a:rPr lang="en-US" sz="1600" dirty="0">
                <a:solidFill>
                  <a:schemeClr val="bg1"/>
                </a:solidFill>
                <a:ea typeface="Verdana" panose="020B0604030504040204" pitchFamily="34" charset="0"/>
              </a:rPr>
              <a:t>the app is a paid app, this column contains the data about its price.</a:t>
            </a:r>
            <a:br>
              <a:rPr lang="en-US" sz="1600" dirty="0">
                <a:solidFill>
                  <a:schemeClr val="bg1"/>
                </a:solidFill>
                <a:ea typeface="Verdana" panose="020B0604030504040204" pitchFamily="34" charset="0"/>
              </a:rPr>
            </a:br>
            <a:r>
              <a:rPr lang="en-US" sz="1600" dirty="0" smtClean="0">
                <a:solidFill>
                  <a:schemeClr val="bg1"/>
                </a:solidFill>
                <a:ea typeface="Verdana" panose="020B0604030504040204" pitchFamily="34" charset="0"/>
              </a:rPr>
              <a:t>                    </a:t>
            </a:r>
            <a:r>
              <a:rPr lang="en-US" sz="1600" dirty="0">
                <a:solidFill>
                  <a:schemeClr val="bg1"/>
                </a:solidFill>
                <a:latin typeface="+mn-lt"/>
                <a:ea typeface="Verdana" panose="020B0604030504040204" pitchFamily="34" charset="0"/>
              </a:rPr>
              <a:t/>
            </a:r>
            <a:br>
              <a:rPr lang="en-US" sz="1600" dirty="0">
                <a:solidFill>
                  <a:schemeClr val="bg1"/>
                </a:solidFill>
                <a:latin typeface="+mn-lt"/>
                <a:ea typeface="Verdana" panose="020B0604030504040204" pitchFamily="34" charset="0"/>
              </a:rPr>
            </a:br>
            <a:r>
              <a:rPr lang="en-US" sz="1600" b="1" dirty="0">
                <a:solidFill>
                  <a:schemeClr val="bg1"/>
                </a:solidFill>
                <a:latin typeface="+mn-lt"/>
                <a:ea typeface="Verdana" panose="020B0604030504040204" pitchFamily="34" charset="0"/>
              </a:rPr>
              <a:t>9.CONTENT </a:t>
            </a:r>
            <a:r>
              <a:rPr lang="en-US" sz="1600" b="1" dirty="0" smtClean="0">
                <a:solidFill>
                  <a:schemeClr val="bg1"/>
                </a:solidFill>
                <a:latin typeface="+mn-lt"/>
                <a:ea typeface="Verdana" panose="020B0604030504040204" pitchFamily="34" charset="0"/>
              </a:rPr>
              <a:t>RATING: </a:t>
            </a:r>
            <a:r>
              <a:rPr lang="en-US" sz="1600" dirty="0">
                <a:solidFill>
                  <a:schemeClr val="bg1"/>
                </a:solidFill>
                <a:ea typeface="Verdana" panose="020B0604030504040204" pitchFamily="34" charset="0"/>
              </a:rPr>
              <a:t>T</a:t>
            </a:r>
            <a:r>
              <a:rPr lang="en-US" sz="1600" dirty="0" smtClean="0">
                <a:solidFill>
                  <a:schemeClr val="bg1"/>
                </a:solidFill>
                <a:ea typeface="Verdana" panose="020B0604030504040204" pitchFamily="34" charset="0"/>
              </a:rPr>
              <a:t>his </a:t>
            </a:r>
            <a:r>
              <a:rPr lang="en-US" sz="1600" dirty="0">
                <a:solidFill>
                  <a:schemeClr val="bg1"/>
                </a:solidFill>
                <a:ea typeface="Verdana" panose="020B0604030504040204" pitchFamily="34" charset="0"/>
              </a:rPr>
              <a:t>column contains the maturity rating of the app i.e. the age </a:t>
            </a:r>
            <a:r>
              <a:rPr lang="en-US" sz="1600" dirty="0" smtClean="0">
                <a:solidFill>
                  <a:schemeClr val="bg1"/>
                </a:solidFill>
                <a:ea typeface="Verdana" panose="020B0604030504040204" pitchFamily="34" charset="0"/>
              </a:rPr>
              <a:t>     </a:t>
            </a:r>
            <a:r>
              <a:rPr lang="en-US" sz="1600" dirty="0">
                <a:solidFill>
                  <a:schemeClr val="bg1"/>
                </a:solidFill>
                <a:ea typeface="Verdana" panose="020B0604030504040204" pitchFamily="34" charset="0"/>
              </a:rPr>
              <a:t>	</a:t>
            </a:r>
            <a:r>
              <a:rPr lang="en-US" sz="1600" dirty="0" smtClean="0">
                <a:solidFill>
                  <a:schemeClr val="bg1"/>
                </a:solidFill>
                <a:ea typeface="Verdana" panose="020B0604030504040204" pitchFamily="34" charset="0"/>
              </a:rPr>
              <a:t>                            group of the </a:t>
            </a:r>
            <a:r>
              <a:rPr lang="en-US" sz="1600" dirty="0">
                <a:solidFill>
                  <a:schemeClr val="bg1"/>
                </a:solidFill>
                <a:ea typeface="Verdana" panose="020B0604030504040204" pitchFamily="34" charset="0"/>
              </a:rPr>
              <a:t>audience for which it is suitable.</a:t>
            </a:r>
            <a:br>
              <a:rPr lang="en-US" sz="1600" dirty="0">
                <a:solidFill>
                  <a:schemeClr val="bg1"/>
                </a:solidFill>
                <a:ea typeface="Verdana" panose="020B0604030504040204" pitchFamily="34" charset="0"/>
              </a:rPr>
            </a:br>
            <a:endParaRPr lang="en-US" sz="1600" dirty="0">
              <a:solidFill>
                <a:schemeClr val="bg1"/>
              </a:solidFill>
              <a:latin typeface="+mn-lt"/>
              <a:ea typeface="Verdana" panose="020B0604030504040204" pitchFamily="34" charset="0"/>
            </a:endParaRPr>
          </a:p>
          <a:p>
            <a:r>
              <a:rPr lang="en-US" sz="1600" b="1" dirty="0" smtClean="0">
                <a:solidFill>
                  <a:schemeClr val="bg1"/>
                </a:solidFill>
                <a:latin typeface="+mn-lt"/>
                <a:cs typeface="Verdana"/>
              </a:rPr>
              <a:t>10.GENRES:</a:t>
            </a:r>
            <a:r>
              <a:rPr lang="en-US" sz="1600" dirty="0">
                <a:solidFill>
                  <a:schemeClr val="bg1"/>
                </a:solidFill>
                <a:cs typeface="Verdana"/>
              </a:rPr>
              <a:t> </a:t>
            </a:r>
            <a:r>
              <a:rPr lang="en-US" sz="1600" dirty="0" smtClean="0">
                <a:solidFill>
                  <a:schemeClr val="bg1"/>
                </a:solidFill>
                <a:cs typeface="Verdana"/>
              </a:rPr>
              <a:t>This </a:t>
            </a:r>
            <a:r>
              <a:rPr lang="en-US" sz="1600" dirty="0">
                <a:solidFill>
                  <a:schemeClr val="bg1"/>
                </a:solidFill>
                <a:cs typeface="Verdana"/>
              </a:rPr>
              <a:t>column contains the data about to which genre the app  belongs. </a:t>
            </a:r>
            <a:endParaRPr lang="en-US" sz="1600" dirty="0" smtClean="0">
              <a:solidFill>
                <a:schemeClr val="bg1"/>
              </a:solidFill>
              <a:cs typeface="Verdana"/>
            </a:endParaRPr>
          </a:p>
          <a:p>
            <a:r>
              <a:rPr lang="en-US" sz="1600" dirty="0">
                <a:solidFill>
                  <a:schemeClr val="bg1"/>
                </a:solidFill>
                <a:latin typeface="+mn-lt"/>
                <a:cs typeface="Verdana"/>
              </a:rPr>
              <a:t> </a:t>
            </a:r>
            <a:r>
              <a:rPr lang="en-US" sz="1600" dirty="0" smtClean="0">
                <a:solidFill>
                  <a:schemeClr val="bg1"/>
                </a:solidFill>
                <a:latin typeface="+mn-lt"/>
                <a:cs typeface="Verdana"/>
              </a:rPr>
              <a:t>                    genres can </a:t>
            </a:r>
            <a:r>
              <a:rPr lang="en-US" sz="1600" dirty="0" smtClean="0">
                <a:solidFill>
                  <a:schemeClr val="bg1"/>
                </a:solidFill>
                <a:cs typeface="Verdana"/>
              </a:rPr>
              <a:t>be </a:t>
            </a:r>
            <a:r>
              <a:rPr lang="en-US" sz="1600" dirty="0">
                <a:solidFill>
                  <a:schemeClr val="bg1"/>
                </a:solidFill>
                <a:cs typeface="Verdana"/>
              </a:rPr>
              <a:t>considered as a further division </a:t>
            </a:r>
            <a:r>
              <a:rPr lang="en-US" sz="1600" dirty="0" smtClean="0">
                <a:solidFill>
                  <a:schemeClr val="bg1"/>
                </a:solidFill>
                <a:cs typeface="Verdana"/>
              </a:rPr>
              <a:t>of </a:t>
            </a:r>
            <a:r>
              <a:rPr lang="en-US" sz="1600" dirty="0">
                <a:solidFill>
                  <a:schemeClr val="bg1"/>
                </a:solidFill>
                <a:cs typeface="Verdana"/>
              </a:rPr>
              <a:t>the group </a:t>
            </a:r>
            <a:r>
              <a:rPr lang="en-US" sz="1600" dirty="0" smtClean="0">
                <a:solidFill>
                  <a:schemeClr val="bg1"/>
                </a:solidFill>
                <a:cs typeface="Verdana"/>
              </a:rPr>
              <a:t>of </a:t>
            </a:r>
            <a:r>
              <a:rPr lang="en-US" sz="1600" dirty="0">
                <a:solidFill>
                  <a:schemeClr val="bg1"/>
                </a:solidFill>
                <a:cs typeface="Verdana"/>
              </a:rPr>
              <a:t>category</a:t>
            </a:r>
            <a:r>
              <a:rPr lang="en-US" sz="1600" dirty="0" smtClean="0">
                <a:solidFill>
                  <a:schemeClr val="bg1"/>
                </a:solidFill>
                <a:cs typeface="Verdana"/>
              </a:rPr>
              <a:t>.</a:t>
            </a:r>
          </a:p>
          <a:p>
            <a:r>
              <a:rPr lang="en-US" sz="1600" dirty="0">
                <a:solidFill>
                  <a:schemeClr val="bg1"/>
                </a:solidFill>
                <a:latin typeface="+mn-lt"/>
                <a:cs typeface="Verdana"/>
              </a:rPr>
              <a:t/>
            </a:r>
            <a:br>
              <a:rPr lang="en-US" sz="1600" dirty="0">
                <a:solidFill>
                  <a:schemeClr val="bg1"/>
                </a:solidFill>
                <a:latin typeface="+mn-lt"/>
                <a:cs typeface="Verdana"/>
              </a:rPr>
            </a:br>
            <a:r>
              <a:rPr lang="en-US" sz="1600" b="1" dirty="0">
                <a:solidFill>
                  <a:schemeClr val="bg1"/>
                </a:solidFill>
                <a:latin typeface="+mn-lt"/>
                <a:cs typeface="Verdana"/>
              </a:rPr>
              <a:t>11.LAST UPDATED: </a:t>
            </a:r>
            <a:r>
              <a:rPr lang="en-US" sz="1600" dirty="0">
                <a:solidFill>
                  <a:schemeClr val="bg1"/>
                </a:solidFill>
                <a:cs typeface="Verdana"/>
              </a:rPr>
              <a:t>C</a:t>
            </a:r>
            <a:r>
              <a:rPr lang="en-US" sz="1600" dirty="0" smtClean="0">
                <a:solidFill>
                  <a:schemeClr val="bg1"/>
                </a:solidFill>
                <a:cs typeface="Verdana"/>
              </a:rPr>
              <a:t>ontains </a:t>
            </a:r>
            <a:r>
              <a:rPr lang="en-US" sz="1600" dirty="0">
                <a:solidFill>
                  <a:schemeClr val="bg1"/>
                </a:solidFill>
                <a:cs typeface="Verdana"/>
              </a:rPr>
              <a:t>the date on which the latest update of the app </a:t>
            </a:r>
            <a:r>
              <a:rPr lang="en-US" sz="1600" dirty="0" smtClean="0">
                <a:solidFill>
                  <a:schemeClr val="bg1"/>
                </a:solidFill>
                <a:cs typeface="Verdana"/>
              </a:rPr>
              <a:t>was</a:t>
            </a:r>
          </a:p>
          <a:p>
            <a:r>
              <a:rPr lang="en-US" sz="1600" dirty="0">
                <a:solidFill>
                  <a:schemeClr val="bg1"/>
                </a:solidFill>
                <a:cs typeface="Verdana"/>
              </a:rPr>
              <a:t>  </a:t>
            </a:r>
            <a:r>
              <a:rPr lang="en-US" sz="1600" dirty="0" smtClean="0">
                <a:solidFill>
                  <a:schemeClr val="bg1"/>
                </a:solidFill>
                <a:cs typeface="Verdana"/>
              </a:rPr>
              <a:t>                                    released. </a:t>
            </a:r>
            <a:r>
              <a:rPr lang="en-US" sz="1600" dirty="0">
                <a:solidFill>
                  <a:schemeClr val="bg1"/>
                </a:solidFill>
                <a:cs typeface="Verdana"/>
              </a:rPr>
              <a:t/>
            </a:r>
            <a:br>
              <a:rPr lang="en-US" sz="1600" dirty="0">
                <a:solidFill>
                  <a:schemeClr val="bg1"/>
                </a:solidFill>
                <a:cs typeface="Verdana"/>
              </a:rPr>
            </a:br>
            <a:r>
              <a:rPr lang="en-US" sz="1600" dirty="0">
                <a:solidFill>
                  <a:schemeClr val="bg1"/>
                </a:solidFill>
                <a:latin typeface="+mn-lt"/>
                <a:cs typeface="Verdana"/>
              </a:rPr>
              <a:t/>
            </a:r>
            <a:br>
              <a:rPr lang="en-US" sz="1600" dirty="0">
                <a:solidFill>
                  <a:schemeClr val="bg1"/>
                </a:solidFill>
                <a:latin typeface="+mn-lt"/>
                <a:cs typeface="Verdana"/>
              </a:rPr>
            </a:br>
            <a:r>
              <a:rPr lang="en-US" sz="1600" b="1" dirty="0">
                <a:solidFill>
                  <a:schemeClr val="bg1"/>
                </a:solidFill>
                <a:latin typeface="+mn-lt"/>
                <a:cs typeface="Verdana"/>
              </a:rPr>
              <a:t>12.CURRENT VERSION</a:t>
            </a:r>
            <a:r>
              <a:rPr lang="en-US" sz="1600" b="1" dirty="0" smtClean="0">
                <a:solidFill>
                  <a:schemeClr val="bg1"/>
                </a:solidFill>
                <a:latin typeface="+mn-lt"/>
                <a:cs typeface="Verdana"/>
              </a:rPr>
              <a:t>:</a:t>
            </a:r>
            <a:r>
              <a:rPr lang="en-US" sz="1600" dirty="0">
                <a:solidFill>
                  <a:schemeClr val="bg1"/>
                </a:solidFill>
                <a:cs typeface="Verdana"/>
              </a:rPr>
              <a:t> </a:t>
            </a:r>
            <a:r>
              <a:rPr lang="en-US" sz="1600" dirty="0" smtClean="0">
                <a:solidFill>
                  <a:schemeClr val="bg1"/>
                </a:solidFill>
                <a:cs typeface="Verdana"/>
              </a:rPr>
              <a:t>Contains </a:t>
            </a:r>
            <a:r>
              <a:rPr lang="en-US" sz="1600" dirty="0">
                <a:solidFill>
                  <a:schemeClr val="bg1"/>
                </a:solidFill>
                <a:cs typeface="Verdana"/>
              </a:rPr>
              <a:t>information on the current version of the </a:t>
            </a:r>
            <a:r>
              <a:rPr lang="en-US" sz="1600" dirty="0" smtClean="0">
                <a:solidFill>
                  <a:schemeClr val="bg1"/>
                </a:solidFill>
                <a:cs typeface="Verdana"/>
              </a:rPr>
              <a:t>app  </a:t>
            </a:r>
          </a:p>
          <a:p>
            <a:r>
              <a:rPr lang="en-US" sz="1600" dirty="0">
                <a:solidFill>
                  <a:schemeClr val="bg1"/>
                </a:solidFill>
                <a:cs typeface="Verdana"/>
              </a:rPr>
              <a:t> </a:t>
            </a:r>
            <a:r>
              <a:rPr lang="en-US" sz="1600" dirty="0" smtClean="0">
                <a:solidFill>
                  <a:schemeClr val="bg1"/>
                </a:solidFill>
                <a:cs typeface="Verdana"/>
              </a:rPr>
              <a:t>                                          available on the play store.  </a:t>
            </a:r>
            <a:r>
              <a:rPr lang="en-US" sz="1600" dirty="0">
                <a:solidFill>
                  <a:schemeClr val="bg1"/>
                </a:solidFill>
                <a:cs typeface="Verdana"/>
              </a:rPr>
              <a:t>	</a:t>
            </a:r>
            <a:r>
              <a:rPr lang="en-US" sz="1600" dirty="0" smtClean="0">
                <a:solidFill>
                  <a:schemeClr val="bg1"/>
                </a:solidFill>
                <a:cs typeface="Verdana"/>
              </a:rPr>
              <a:t>                                                </a:t>
            </a:r>
            <a:r>
              <a:rPr lang="en-US" sz="1600" dirty="0">
                <a:solidFill>
                  <a:schemeClr val="bg1"/>
                </a:solidFill>
                <a:latin typeface="+mn-lt"/>
                <a:cs typeface="Verdana"/>
              </a:rPr>
              <a:t/>
            </a:r>
            <a:br>
              <a:rPr lang="en-US" sz="1600" dirty="0">
                <a:solidFill>
                  <a:schemeClr val="bg1"/>
                </a:solidFill>
                <a:latin typeface="+mn-lt"/>
                <a:cs typeface="Verdana"/>
              </a:rPr>
            </a:br>
            <a:r>
              <a:rPr lang="en-US" sz="1600" b="1" dirty="0">
                <a:solidFill>
                  <a:schemeClr val="bg1"/>
                </a:solidFill>
                <a:latin typeface="+mn-lt"/>
                <a:cs typeface="Verdana"/>
              </a:rPr>
              <a:t>13.ANDROID VERSION</a:t>
            </a:r>
            <a:r>
              <a:rPr lang="en-US" sz="1600" b="1" dirty="0" smtClean="0">
                <a:solidFill>
                  <a:schemeClr val="bg1"/>
                </a:solidFill>
                <a:latin typeface="+mn-lt"/>
                <a:cs typeface="Verdana"/>
              </a:rPr>
              <a:t>: </a:t>
            </a:r>
            <a:r>
              <a:rPr lang="en-US" sz="1600" dirty="0">
                <a:solidFill>
                  <a:schemeClr val="bg1"/>
                </a:solidFill>
                <a:cs typeface="Verdana"/>
              </a:rPr>
              <a:t>C</a:t>
            </a:r>
            <a:r>
              <a:rPr lang="en-US" sz="1600" dirty="0" smtClean="0">
                <a:solidFill>
                  <a:schemeClr val="bg1"/>
                </a:solidFill>
                <a:cs typeface="Verdana"/>
              </a:rPr>
              <a:t>ontains </a:t>
            </a:r>
            <a:r>
              <a:rPr lang="en-US" sz="1600" dirty="0">
                <a:solidFill>
                  <a:schemeClr val="bg1"/>
                </a:solidFill>
                <a:cs typeface="Verdana"/>
              </a:rPr>
              <a:t>information about the android versions on </a:t>
            </a:r>
            <a:r>
              <a:rPr lang="en-US" sz="1600" dirty="0" smtClean="0">
                <a:solidFill>
                  <a:schemeClr val="bg1"/>
                </a:solidFill>
                <a:cs typeface="Verdana"/>
              </a:rPr>
              <a:t>which the</a:t>
            </a:r>
          </a:p>
          <a:p>
            <a:r>
              <a:rPr lang="en-US" sz="1600" dirty="0">
                <a:solidFill>
                  <a:schemeClr val="bg1"/>
                </a:solidFill>
                <a:latin typeface="+mn-lt"/>
              </a:rPr>
              <a:t> </a:t>
            </a:r>
            <a:r>
              <a:rPr lang="en-US" sz="1600" dirty="0" smtClean="0">
                <a:solidFill>
                  <a:schemeClr val="bg1"/>
                </a:solidFill>
                <a:latin typeface="+mn-lt"/>
              </a:rPr>
              <a:t>                                         android version is supported.</a:t>
            </a:r>
            <a:endParaRPr lang="en-US" sz="1600" dirty="0">
              <a:latin typeface="+mn-lt"/>
            </a:endParaRPr>
          </a:p>
        </p:txBody>
      </p:sp>
    </p:spTree>
    <p:extLst>
      <p:ext uri="{BB962C8B-B14F-4D97-AF65-F5344CB8AC3E}">
        <p14:creationId xmlns:p14="http://schemas.microsoft.com/office/powerpoint/2010/main" val="288239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9359" y="238403"/>
            <a:ext cx="4111648" cy="394980"/>
          </a:xfrm>
          <a:prstGeom prst="rect">
            <a:avLst/>
          </a:prstGeom>
        </p:spPr>
        <p:txBody>
          <a:bodyPr vert="horz" wrap="square" lIns="0" tIns="12700" rIns="0" bIns="0" rtlCol="0">
            <a:spAutoFit/>
          </a:bodyPr>
          <a:lstStyle/>
          <a:p>
            <a:pPr marL="12700">
              <a:lnSpc>
                <a:spcPct val="100000"/>
              </a:lnSpc>
              <a:spcBef>
                <a:spcPts val="100"/>
              </a:spcBef>
            </a:pPr>
            <a:r>
              <a:rPr sz="2400" b="1" u="sng" dirty="0">
                <a:solidFill>
                  <a:srgbClr val="FF0000"/>
                </a:solidFill>
              </a:rPr>
              <a:t>Attributes in User reviews</a:t>
            </a:r>
          </a:p>
        </p:txBody>
      </p:sp>
      <p:sp>
        <p:nvSpPr>
          <p:cNvPr id="4" name="object 4"/>
          <p:cNvSpPr txBox="1"/>
          <p:nvPr/>
        </p:nvSpPr>
        <p:spPr>
          <a:xfrm>
            <a:off x="809359" y="1509172"/>
            <a:ext cx="7488376" cy="2466701"/>
          </a:xfrm>
          <a:prstGeom prst="rect">
            <a:avLst/>
          </a:prstGeom>
          <a:ln w="12700">
            <a:solidFill>
              <a:srgbClr val="CC0000"/>
            </a:solidFill>
          </a:ln>
        </p:spPr>
        <p:txBody>
          <a:bodyPr vert="horz" wrap="square" lIns="0" tIns="1905" rIns="0" bIns="0" rtlCol="0">
            <a:spAutoFit/>
          </a:bodyPr>
          <a:lstStyle/>
          <a:p>
            <a:pPr>
              <a:lnSpc>
                <a:spcPct val="100000"/>
              </a:lnSpc>
              <a:spcBef>
                <a:spcPts val="15"/>
              </a:spcBef>
            </a:pPr>
            <a:endParaRPr lang="en-IN" sz="2250" dirty="0" smtClean="0">
              <a:solidFill>
                <a:schemeClr val="bg1"/>
              </a:solidFill>
              <a:latin typeface="+mn-lt"/>
              <a:cs typeface="Times New Roman"/>
            </a:endParaRPr>
          </a:p>
          <a:p>
            <a:pPr marL="432434" indent="-227329">
              <a:lnSpc>
                <a:spcPct val="100000"/>
              </a:lnSpc>
              <a:buAutoNum type="arabicPeriod"/>
              <a:tabLst>
                <a:tab pos="433070" algn="l"/>
              </a:tabLst>
            </a:pPr>
            <a:r>
              <a:rPr sz="1600" b="1" spc="-20" dirty="0" smtClean="0">
                <a:solidFill>
                  <a:schemeClr val="bg1"/>
                </a:solidFill>
                <a:latin typeface="+mn-lt"/>
                <a:cs typeface="Arial"/>
              </a:rPr>
              <a:t>App-</a:t>
            </a:r>
            <a:r>
              <a:rPr sz="1600" b="1" spc="55" dirty="0" smtClean="0">
                <a:solidFill>
                  <a:schemeClr val="bg1"/>
                </a:solidFill>
                <a:latin typeface="+mn-lt"/>
                <a:cs typeface="Arial"/>
              </a:rPr>
              <a:t> </a:t>
            </a:r>
            <a:r>
              <a:rPr sz="1600" spc="-5" dirty="0">
                <a:solidFill>
                  <a:schemeClr val="bg1"/>
                </a:solidFill>
                <a:latin typeface="+mn-lt"/>
                <a:cs typeface="Arial MT"/>
              </a:rPr>
              <a:t>Application</a:t>
            </a:r>
            <a:r>
              <a:rPr sz="1600" spc="-40" dirty="0">
                <a:solidFill>
                  <a:schemeClr val="bg1"/>
                </a:solidFill>
                <a:latin typeface="+mn-lt"/>
                <a:cs typeface="Arial MT"/>
              </a:rPr>
              <a:t> </a:t>
            </a:r>
            <a:r>
              <a:rPr sz="1600" spc="-5" dirty="0">
                <a:solidFill>
                  <a:schemeClr val="bg1"/>
                </a:solidFill>
                <a:latin typeface="+mn-lt"/>
                <a:cs typeface="Arial MT"/>
              </a:rPr>
              <a:t>name</a:t>
            </a:r>
            <a:endParaRPr sz="1600" dirty="0">
              <a:solidFill>
                <a:schemeClr val="bg1"/>
              </a:solidFill>
              <a:latin typeface="+mn-lt"/>
              <a:cs typeface="Arial MT"/>
            </a:endParaRPr>
          </a:p>
          <a:p>
            <a:pPr marL="432434" indent="-227329">
              <a:lnSpc>
                <a:spcPct val="100000"/>
              </a:lnSpc>
              <a:spcBef>
                <a:spcPts val="960"/>
              </a:spcBef>
              <a:buAutoNum type="arabicPeriod"/>
              <a:tabLst>
                <a:tab pos="433070" algn="l"/>
              </a:tabLst>
            </a:pPr>
            <a:r>
              <a:rPr sz="1600" b="1" spc="-5" dirty="0">
                <a:solidFill>
                  <a:schemeClr val="bg1"/>
                </a:solidFill>
                <a:latin typeface="+mn-lt"/>
                <a:cs typeface="Arial"/>
              </a:rPr>
              <a:t>Translated</a:t>
            </a:r>
            <a:r>
              <a:rPr sz="1600" b="1" spc="10" dirty="0">
                <a:solidFill>
                  <a:schemeClr val="bg1"/>
                </a:solidFill>
                <a:latin typeface="+mn-lt"/>
                <a:cs typeface="Arial"/>
              </a:rPr>
              <a:t> </a:t>
            </a:r>
            <a:r>
              <a:rPr sz="1600" b="1" spc="-5" dirty="0">
                <a:solidFill>
                  <a:schemeClr val="bg1"/>
                </a:solidFill>
                <a:latin typeface="+mn-lt"/>
                <a:cs typeface="Arial"/>
              </a:rPr>
              <a:t>Review-</a:t>
            </a:r>
            <a:r>
              <a:rPr sz="1600" b="1" spc="15" dirty="0">
                <a:solidFill>
                  <a:schemeClr val="bg1"/>
                </a:solidFill>
                <a:latin typeface="+mn-lt"/>
                <a:cs typeface="Arial"/>
              </a:rPr>
              <a:t> </a:t>
            </a:r>
            <a:r>
              <a:rPr sz="1600" spc="-5" dirty="0">
                <a:solidFill>
                  <a:schemeClr val="bg1"/>
                </a:solidFill>
                <a:latin typeface="+mn-lt"/>
                <a:cs typeface="Arial MT"/>
              </a:rPr>
              <a:t>User</a:t>
            </a:r>
            <a:r>
              <a:rPr sz="1600" spc="5" dirty="0">
                <a:solidFill>
                  <a:schemeClr val="bg1"/>
                </a:solidFill>
                <a:latin typeface="+mn-lt"/>
                <a:cs typeface="Arial MT"/>
              </a:rPr>
              <a:t> </a:t>
            </a:r>
            <a:r>
              <a:rPr sz="1600" spc="-5" dirty="0">
                <a:solidFill>
                  <a:schemeClr val="bg1"/>
                </a:solidFill>
                <a:latin typeface="+mn-lt"/>
                <a:cs typeface="Arial MT"/>
              </a:rPr>
              <a:t>review</a:t>
            </a:r>
            <a:endParaRPr sz="1600" dirty="0">
              <a:solidFill>
                <a:schemeClr val="bg1"/>
              </a:solidFill>
              <a:latin typeface="+mn-lt"/>
              <a:cs typeface="Arial MT"/>
            </a:endParaRPr>
          </a:p>
          <a:p>
            <a:pPr marL="432434" indent="-227329">
              <a:lnSpc>
                <a:spcPct val="100000"/>
              </a:lnSpc>
              <a:spcBef>
                <a:spcPts val="960"/>
              </a:spcBef>
              <a:buAutoNum type="arabicPeriod"/>
              <a:tabLst>
                <a:tab pos="433070" algn="l"/>
              </a:tabLst>
            </a:pPr>
            <a:r>
              <a:rPr sz="1600" b="1" spc="-5" dirty="0">
                <a:solidFill>
                  <a:schemeClr val="bg1"/>
                </a:solidFill>
                <a:latin typeface="+mn-lt"/>
                <a:cs typeface="Arial"/>
              </a:rPr>
              <a:t>Sentiment-</a:t>
            </a:r>
            <a:r>
              <a:rPr sz="1600" b="1" spc="40" dirty="0">
                <a:solidFill>
                  <a:schemeClr val="bg1"/>
                </a:solidFill>
                <a:latin typeface="+mn-lt"/>
                <a:cs typeface="Arial"/>
              </a:rPr>
              <a:t> </a:t>
            </a:r>
            <a:r>
              <a:rPr sz="1600" spc="-5" dirty="0">
                <a:solidFill>
                  <a:schemeClr val="bg1"/>
                </a:solidFill>
                <a:latin typeface="+mn-lt"/>
                <a:cs typeface="Arial MT"/>
              </a:rPr>
              <a:t>Positive/Negative/Neutral</a:t>
            </a:r>
            <a:endParaRPr sz="1600" dirty="0">
              <a:solidFill>
                <a:schemeClr val="bg1"/>
              </a:solidFill>
              <a:latin typeface="+mn-lt"/>
              <a:cs typeface="Arial MT"/>
            </a:endParaRPr>
          </a:p>
          <a:p>
            <a:pPr marL="432434" indent="-227329">
              <a:lnSpc>
                <a:spcPct val="100000"/>
              </a:lnSpc>
              <a:spcBef>
                <a:spcPts val="960"/>
              </a:spcBef>
              <a:buAutoNum type="arabicPeriod"/>
              <a:tabLst>
                <a:tab pos="433070" algn="l"/>
              </a:tabLst>
            </a:pPr>
            <a:r>
              <a:rPr sz="1600" b="1" spc="-5" dirty="0">
                <a:solidFill>
                  <a:schemeClr val="bg1"/>
                </a:solidFill>
                <a:latin typeface="+mn-lt"/>
                <a:cs typeface="Arial"/>
              </a:rPr>
              <a:t>Sentiment</a:t>
            </a:r>
            <a:r>
              <a:rPr sz="1600" b="1" spc="30" dirty="0">
                <a:solidFill>
                  <a:schemeClr val="bg1"/>
                </a:solidFill>
                <a:latin typeface="+mn-lt"/>
                <a:cs typeface="Arial"/>
              </a:rPr>
              <a:t> </a:t>
            </a:r>
            <a:r>
              <a:rPr sz="1600" b="1" spc="-5" dirty="0">
                <a:solidFill>
                  <a:schemeClr val="bg1"/>
                </a:solidFill>
                <a:latin typeface="+mn-lt"/>
                <a:cs typeface="Arial"/>
              </a:rPr>
              <a:t>Polarity-</a:t>
            </a:r>
            <a:r>
              <a:rPr sz="1600" b="1" spc="55" dirty="0">
                <a:solidFill>
                  <a:schemeClr val="bg1"/>
                </a:solidFill>
                <a:latin typeface="+mn-lt"/>
                <a:cs typeface="Arial"/>
              </a:rPr>
              <a:t> </a:t>
            </a:r>
            <a:r>
              <a:rPr sz="1600" spc="-5" dirty="0">
                <a:solidFill>
                  <a:schemeClr val="bg1"/>
                </a:solidFill>
                <a:latin typeface="+mn-lt"/>
                <a:cs typeface="Arial MT"/>
              </a:rPr>
              <a:t>Sentiment</a:t>
            </a:r>
            <a:r>
              <a:rPr sz="1600" spc="5" dirty="0">
                <a:solidFill>
                  <a:schemeClr val="bg1"/>
                </a:solidFill>
                <a:latin typeface="+mn-lt"/>
                <a:cs typeface="Arial MT"/>
              </a:rPr>
              <a:t> </a:t>
            </a:r>
            <a:r>
              <a:rPr sz="1600" spc="-5" dirty="0">
                <a:solidFill>
                  <a:schemeClr val="bg1"/>
                </a:solidFill>
                <a:latin typeface="+mn-lt"/>
                <a:cs typeface="Arial MT"/>
              </a:rPr>
              <a:t>polarity score</a:t>
            </a:r>
            <a:endParaRPr sz="1600" dirty="0">
              <a:solidFill>
                <a:schemeClr val="bg1"/>
              </a:solidFill>
              <a:latin typeface="+mn-lt"/>
              <a:cs typeface="Arial MT"/>
            </a:endParaRPr>
          </a:p>
          <a:p>
            <a:pPr marL="432434" indent="-227329">
              <a:lnSpc>
                <a:spcPct val="100000"/>
              </a:lnSpc>
              <a:spcBef>
                <a:spcPts val="965"/>
              </a:spcBef>
              <a:buAutoNum type="arabicPeriod"/>
              <a:tabLst>
                <a:tab pos="433070" algn="l"/>
              </a:tabLst>
            </a:pPr>
            <a:r>
              <a:rPr sz="1600" b="1" spc="-5" dirty="0">
                <a:solidFill>
                  <a:schemeClr val="bg1"/>
                </a:solidFill>
                <a:latin typeface="+mn-lt"/>
                <a:cs typeface="Arial"/>
              </a:rPr>
              <a:t>Sentiment</a:t>
            </a:r>
            <a:r>
              <a:rPr sz="1600" b="1" spc="30" dirty="0">
                <a:solidFill>
                  <a:schemeClr val="bg1"/>
                </a:solidFill>
                <a:latin typeface="+mn-lt"/>
                <a:cs typeface="Arial"/>
              </a:rPr>
              <a:t> </a:t>
            </a:r>
            <a:r>
              <a:rPr sz="1600" b="1" spc="-5" dirty="0">
                <a:solidFill>
                  <a:schemeClr val="bg1"/>
                </a:solidFill>
                <a:latin typeface="+mn-lt"/>
                <a:cs typeface="Arial"/>
              </a:rPr>
              <a:t>Subjectivity-</a:t>
            </a:r>
            <a:r>
              <a:rPr sz="1600" b="1" spc="70" dirty="0">
                <a:solidFill>
                  <a:schemeClr val="bg1"/>
                </a:solidFill>
                <a:latin typeface="+mn-lt"/>
                <a:cs typeface="Arial"/>
              </a:rPr>
              <a:t> </a:t>
            </a:r>
            <a:r>
              <a:rPr sz="1600" spc="-5" dirty="0">
                <a:solidFill>
                  <a:schemeClr val="bg1"/>
                </a:solidFill>
                <a:latin typeface="+mn-lt"/>
                <a:cs typeface="Arial MT"/>
              </a:rPr>
              <a:t>Sentiment</a:t>
            </a:r>
            <a:r>
              <a:rPr sz="1600" dirty="0">
                <a:solidFill>
                  <a:schemeClr val="bg1"/>
                </a:solidFill>
                <a:latin typeface="+mn-lt"/>
                <a:cs typeface="Arial MT"/>
              </a:rPr>
              <a:t> </a:t>
            </a:r>
            <a:r>
              <a:rPr sz="1600" spc="-5" dirty="0">
                <a:solidFill>
                  <a:schemeClr val="bg1"/>
                </a:solidFill>
                <a:latin typeface="+mn-lt"/>
                <a:cs typeface="Arial MT"/>
              </a:rPr>
              <a:t>subjectivity</a:t>
            </a:r>
            <a:r>
              <a:rPr sz="1600" spc="-10" dirty="0">
                <a:solidFill>
                  <a:schemeClr val="bg1"/>
                </a:solidFill>
                <a:latin typeface="+mn-lt"/>
                <a:cs typeface="Arial MT"/>
              </a:rPr>
              <a:t> </a:t>
            </a:r>
            <a:r>
              <a:rPr sz="1600" spc="-5" dirty="0" smtClean="0">
                <a:solidFill>
                  <a:schemeClr val="bg1"/>
                </a:solidFill>
                <a:latin typeface="+mn-lt"/>
                <a:cs typeface="Arial MT"/>
              </a:rPr>
              <a:t>score</a:t>
            </a:r>
            <a:endParaRPr lang="en-US" sz="1600" spc="-5" dirty="0" smtClean="0">
              <a:solidFill>
                <a:schemeClr val="bg1"/>
              </a:solidFill>
              <a:latin typeface="+mn-lt"/>
              <a:cs typeface="Arial MT"/>
            </a:endParaRPr>
          </a:p>
          <a:p>
            <a:pPr marL="432434" indent="-227329">
              <a:lnSpc>
                <a:spcPct val="100000"/>
              </a:lnSpc>
              <a:spcBef>
                <a:spcPts val="965"/>
              </a:spcBef>
              <a:buAutoNum type="arabicPeriod"/>
              <a:tabLst>
                <a:tab pos="433070" algn="l"/>
              </a:tabLst>
            </a:pPr>
            <a:endParaRPr sz="1600" dirty="0">
              <a:solidFill>
                <a:schemeClr val="bg1"/>
              </a:solidFill>
              <a:latin typeface="+mn-lt"/>
              <a:cs typeface="Arial MT"/>
            </a:endParaRPr>
          </a:p>
        </p:txBody>
      </p:sp>
      <p:sp>
        <p:nvSpPr>
          <p:cNvPr id="6" name="object 13">
            <a:extLst>
              <a:ext uri="{FF2B5EF4-FFF2-40B4-BE49-F238E27FC236}">
                <a16:creationId xmlns:a16="http://schemas.microsoft.com/office/drawing/2014/main" id="{2BE9A00A-F217-B224-E9CF-133BC6AEFB61}"/>
              </a:ext>
            </a:extLst>
          </p:cNvPr>
          <p:cNvSpPr/>
          <p:nvPr/>
        </p:nvSpPr>
        <p:spPr>
          <a:xfrm>
            <a:off x="198379" y="182757"/>
            <a:ext cx="513258" cy="506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CapstoneProjectTemplate-210213-230632</Template>
  <TotalTime>6512</TotalTime>
  <Words>1826</Words>
  <Application>Microsoft Office PowerPoint</Application>
  <PresentationFormat>On-screen Show (16:9)</PresentationFormat>
  <Paragraphs>182</Paragraphs>
  <Slides>31</Slides>
  <Notes>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31</vt:i4>
      </vt:variant>
    </vt:vector>
  </HeadingPairs>
  <TitlesOfParts>
    <vt:vector size="46" baseType="lpstr">
      <vt:lpstr>urw-din</vt:lpstr>
      <vt:lpstr>Arial MT</vt:lpstr>
      <vt:lpstr>Angsana New</vt:lpstr>
      <vt:lpstr>Verdana</vt:lpstr>
      <vt:lpstr>Calibri</vt:lpstr>
      <vt:lpstr>Wingdings</vt:lpstr>
      <vt:lpstr>Arial</vt:lpstr>
      <vt:lpstr>Old Standard TT</vt:lpstr>
      <vt:lpstr>Times New Roman</vt:lpstr>
      <vt:lpstr>AoyagiKouzanFontT</vt:lpstr>
      <vt:lpstr>Amasis MT Pro</vt:lpstr>
      <vt:lpstr>Roboto</vt:lpstr>
      <vt:lpstr>Montserrat</vt:lpstr>
      <vt:lpstr>Aharoni</vt:lpstr>
      <vt:lpstr>Simple Light</vt:lpstr>
      <vt:lpstr>PowerPoint Presentation</vt:lpstr>
      <vt:lpstr>PowerPoint Presentation</vt:lpstr>
      <vt:lpstr>WHY ANALYZE THE GOOGLE PLAY  STORE?</vt:lpstr>
      <vt:lpstr>PowerPoint Presentation</vt:lpstr>
      <vt:lpstr>Problem Statement</vt:lpstr>
      <vt:lpstr>Dataset Preparation</vt:lpstr>
      <vt:lpstr>1.APP :   This column contains the name of the app for each observation.  2.CATEGORY :  This column contains category to which the app belongs.  3.RATING :   This column contains the average rating for the app.   4.REVIEWS :  This column contains the number of reviews that the app has  received on the play  store.  5.SIZE :   This column contains the amount of memory the app occupies on the device.  6.INSTALLS :  This column contains the number of times that the app has been downloaded and  installed from the play store.  7.TYPE :  This column contains the information whether the app is free or paid.  </vt:lpstr>
      <vt:lpstr>PowerPoint Presentation</vt:lpstr>
      <vt:lpstr>Attributes in User reviews</vt:lpstr>
      <vt:lpstr>OVERVIEW OF ANALYSIS</vt:lpstr>
      <vt:lpstr>Handling the NaN Values</vt:lpstr>
      <vt:lpstr>Share in the PlayStore App Category wise</vt:lpstr>
      <vt:lpstr>Category of App most installed by user -: </vt:lpstr>
      <vt:lpstr>Most Install App in particular category -:</vt:lpstr>
      <vt:lpstr>Highest Rating Category -:</vt:lpstr>
      <vt:lpstr> Average Ratings of Apps -: </vt:lpstr>
      <vt:lpstr>PowerPoint Presentation</vt:lpstr>
      <vt:lpstr>Free vs Paid category wise-: </vt:lpstr>
      <vt:lpstr>Paid Type Apps-:</vt:lpstr>
      <vt:lpstr>Revenue generated by App through the installs-:</vt:lpstr>
      <vt:lpstr>Content Rating</vt:lpstr>
      <vt:lpstr>Distribution of apps in term of their rating, size and type. </vt:lpstr>
      <vt:lpstr>Highest Number of Reviews for App-:</vt:lpstr>
      <vt:lpstr>Correlation  Heatmap</vt:lpstr>
      <vt:lpstr>PowerPoint Presentation</vt:lpstr>
      <vt:lpstr>Sentiment Analysis Based on Category </vt:lpstr>
      <vt:lpstr>PowerPoint Presentation</vt:lpstr>
      <vt:lpstr>Challenges Faced -:</vt:lpstr>
      <vt:lpstr>Conclusion’s</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cp:lastModifiedBy>
  <cp:revision>18</cp:revision>
  <dcterms:created xsi:type="dcterms:W3CDTF">2022-03-16T09:49:32Z</dcterms:created>
  <dcterms:modified xsi:type="dcterms:W3CDTF">2022-09-26T03:13:15Z</dcterms:modified>
</cp:coreProperties>
</file>